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6" r:id="rId2"/>
    <p:sldId id="269" r:id="rId3"/>
    <p:sldId id="267" r:id="rId4"/>
    <p:sldId id="257" r:id="rId5"/>
    <p:sldId id="258" r:id="rId6"/>
    <p:sldId id="260" r:id="rId7"/>
    <p:sldId id="261" r:id="rId8"/>
    <p:sldId id="263" r:id="rId9"/>
    <p:sldId id="262" r:id="rId10"/>
    <p:sldId id="259" r:id="rId11"/>
    <p:sldId id="265" r:id="rId12"/>
    <p:sldId id="264" r:id="rId13"/>
    <p:sldId id="268" r:id="rId14"/>
    <p:sldId id="26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4660"/>
  </p:normalViewPr>
  <p:slideViewPr>
    <p:cSldViewPr snapToGrid="0">
      <p:cViewPr varScale="1">
        <p:scale>
          <a:sx n="97" d="100"/>
          <a:sy n="97" d="100"/>
        </p:scale>
        <p:origin x="108"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BA386-354B-4A62-999B-EDA1D5A60E66}" type="datetimeFigureOut">
              <a:rPr lang="en-US" smtClean="0"/>
              <a:t>5/21/2024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4FB208-5A10-43DC-9E85-20B60F7B2579}" type="slidenum">
              <a:rPr lang="en-US" smtClean="0"/>
              <a:t>‹#›</a:t>
            </a:fld>
            <a:endParaRPr lang="en-US"/>
          </a:p>
        </p:txBody>
      </p:sp>
    </p:spTree>
    <p:extLst>
      <p:ext uri="{BB962C8B-B14F-4D97-AF65-F5344CB8AC3E}">
        <p14:creationId xmlns:p14="http://schemas.microsoft.com/office/powerpoint/2010/main" val="786800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C9567F3-A0B2-4BC4-9F96-7E7F7828DCC2}" type="slidenum">
              <a:rPr lang="en-US" smtClean="0"/>
              <a:t>2</a:t>
            </a:fld>
            <a:endParaRPr lang="en-US"/>
          </a:p>
        </p:txBody>
      </p:sp>
      <p:sp>
        <p:nvSpPr>
          <p:cNvPr id="5" name="Footer Placeholder 4"/>
          <p:cNvSpPr>
            <a:spLocks noGrp="1"/>
          </p:cNvSpPr>
          <p:nvPr>
            <p:ph type="ftr" sz="quarter" idx="11"/>
          </p:nvPr>
        </p:nvSpPr>
        <p:spPr/>
        <p:txBody>
          <a:bodyPr/>
          <a:lstStyle/>
          <a:p>
            <a:r>
              <a:rPr lang="en-US"/>
              <a:t>COPYRIGHT 2022</a:t>
            </a:r>
          </a:p>
        </p:txBody>
      </p:sp>
      <p:sp>
        <p:nvSpPr>
          <p:cNvPr id="7" name="Header Placeholder 6"/>
          <p:cNvSpPr>
            <a:spLocks noGrp="1"/>
          </p:cNvSpPr>
          <p:nvPr>
            <p:ph type="hdr" sz="quarter" idx="13"/>
          </p:nvPr>
        </p:nvSpPr>
        <p:spPr/>
        <p:txBody>
          <a:bodyPr/>
          <a:lstStyle/>
          <a:p>
            <a:r>
              <a:rPr lang="en-US"/>
              <a:t>Brosemer:  State Specific Exam Prep</a:t>
            </a:r>
          </a:p>
        </p:txBody>
      </p:sp>
    </p:spTree>
    <p:extLst>
      <p:ext uri="{BB962C8B-B14F-4D97-AF65-F5344CB8AC3E}">
        <p14:creationId xmlns:p14="http://schemas.microsoft.com/office/powerpoint/2010/main" val="4257220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439F0E-561D-8892-E764-DA82358182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B5DA43-F163-C5D3-2D04-4ED58C9F93F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E716B8-E02D-2D2C-5DB0-78785E7409EF}"/>
              </a:ext>
            </a:extLst>
          </p:cNvPr>
          <p:cNvSpPr>
            <a:spLocks noGrp="1"/>
          </p:cNvSpPr>
          <p:nvPr>
            <p:ph type="dt" sz="half" idx="10"/>
          </p:nvPr>
        </p:nvSpPr>
        <p:spPr/>
        <p:txBody>
          <a:bodyPr/>
          <a:lstStyle/>
          <a:p>
            <a:fld id="{48E95EC5-0DA6-466E-8B94-07B630C0490F}" type="datetime1">
              <a:rPr lang="en-US" smtClean="0"/>
              <a:t>5/21/2024</a:t>
            </a:fld>
            <a:endParaRPr lang="en-US"/>
          </a:p>
        </p:txBody>
      </p:sp>
      <p:sp>
        <p:nvSpPr>
          <p:cNvPr id="5" name="Footer Placeholder 4">
            <a:extLst>
              <a:ext uri="{FF2B5EF4-FFF2-40B4-BE49-F238E27FC236}">
                <a16:creationId xmlns:a16="http://schemas.microsoft.com/office/drawing/2014/main" id="{FDEC98C8-C9A2-3CF2-253B-0EEF36B626D4}"/>
              </a:ext>
            </a:extLst>
          </p:cNvPr>
          <p:cNvSpPr>
            <a:spLocks noGrp="1"/>
          </p:cNvSpPr>
          <p:nvPr>
            <p:ph type="ftr" sz="quarter" idx="11"/>
          </p:nvPr>
        </p:nvSpPr>
        <p:spPr/>
        <p:txBody>
          <a:bodyPr/>
          <a:lstStyle/>
          <a:p>
            <a:r>
              <a:rPr lang="en-US"/>
              <a:t>© Steven S. Brosemer 2024</a:t>
            </a:r>
          </a:p>
        </p:txBody>
      </p:sp>
      <p:sp>
        <p:nvSpPr>
          <p:cNvPr id="6" name="Slide Number Placeholder 5">
            <a:extLst>
              <a:ext uri="{FF2B5EF4-FFF2-40B4-BE49-F238E27FC236}">
                <a16:creationId xmlns:a16="http://schemas.microsoft.com/office/drawing/2014/main" id="{6D8D2993-41AA-FE87-E47E-9878D84705A0}"/>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8393093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E8F64-AF87-7D7B-1371-58A5DB9148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E63C3D0-8EE1-BFA0-427C-594499D130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1B115D-68EE-2339-4ADF-2C1ED1C6A1A7}"/>
              </a:ext>
            </a:extLst>
          </p:cNvPr>
          <p:cNvSpPr>
            <a:spLocks noGrp="1"/>
          </p:cNvSpPr>
          <p:nvPr>
            <p:ph type="dt" sz="half" idx="10"/>
          </p:nvPr>
        </p:nvSpPr>
        <p:spPr/>
        <p:txBody>
          <a:bodyPr/>
          <a:lstStyle/>
          <a:p>
            <a:fld id="{1A20E283-64CF-45BA-86FC-35BE7C06F79C}" type="datetime1">
              <a:rPr lang="en-US" smtClean="0"/>
              <a:t>5/21/2024</a:t>
            </a:fld>
            <a:endParaRPr lang="en-US"/>
          </a:p>
        </p:txBody>
      </p:sp>
      <p:sp>
        <p:nvSpPr>
          <p:cNvPr id="5" name="Footer Placeholder 4">
            <a:extLst>
              <a:ext uri="{FF2B5EF4-FFF2-40B4-BE49-F238E27FC236}">
                <a16:creationId xmlns:a16="http://schemas.microsoft.com/office/drawing/2014/main" id="{45120386-56B2-2813-F63C-48EAC4E3BEF0}"/>
              </a:ext>
            </a:extLst>
          </p:cNvPr>
          <p:cNvSpPr>
            <a:spLocks noGrp="1"/>
          </p:cNvSpPr>
          <p:nvPr>
            <p:ph type="ftr" sz="quarter" idx="11"/>
          </p:nvPr>
        </p:nvSpPr>
        <p:spPr/>
        <p:txBody>
          <a:bodyPr/>
          <a:lstStyle/>
          <a:p>
            <a:r>
              <a:rPr lang="en-US"/>
              <a:t>© Steven S. Brosemer 2024</a:t>
            </a:r>
          </a:p>
        </p:txBody>
      </p:sp>
      <p:sp>
        <p:nvSpPr>
          <p:cNvPr id="6" name="Slide Number Placeholder 5">
            <a:extLst>
              <a:ext uri="{FF2B5EF4-FFF2-40B4-BE49-F238E27FC236}">
                <a16:creationId xmlns:a16="http://schemas.microsoft.com/office/drawing/2014/main" id="{62C6F681-C291-1212-F3FB-B7BD8E7440A9}"/>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1757816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F80C484-B8D9-A7CF-7234-4B338DF3BD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112051-7D29-A9E1-0E72-A8EAF6B64E6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1FA1C0-8D48-0362-5F56-90BB4F3B5B0A}"/>
              </a:ext>
            </a:extLst>
          </p:cNvPr>
          <p:cNvSpPr>
            <a:spLocks noGrp="1"/>
          </p:cNvSpPr>
          <p:nvPr>
            <p:ph type="dt" sz="half" idx="10"/>
          </p:nvPr>
        </p:nvSpPr>
        <p:spPr/>
        <p:txBody>
          <a:bodyPr/>
          <a:lstStyle/>
          <a:p>
            <a:fld id="{99F99DB0-5FBA-4E0C-8A31-E0DCBE3F0CEE}" type="datetime1">
              <a:rPr lang="en-US" smtClean="0"/>
              <a:t>5/21/2024</a:t>
            </a:fld>
            <a:endParaRPr lang="en-US"/>
          </a:p>
        </p:txBody>
      </p:sp>
      <p:sp>
        <p:nvSpPr>
          <p:cNvPr id="5" name="Footer Placeholder 4">
            <a:extLst>
              <a:ext uri="{FF2B5EF4-FFF2-40B4-BE49-F238E27FC236}">
                <a16:creationId xmlns:a16="http://schemas.microsoft.com/office/drawing/2014/main" id="{0CF98817-7451-48A8-B298-8221AC005ADE}"/>
              </a:ext>
            </a:extLst>
          </p:cNvPr>
          <p:cNvSpPr>
            <a:spLocks noGrp="1"/>
          </p:cNvSpPr>
          <p:nvPr>
            <p:ph type="ftr" sz="quarter" idx="11"/>
          </p:nvPr>
        </p:nvSpPr>
        <p:spPr/>
        <p:txBody>
          <a:bodyPr/>
          <a:lstStyle/>
          <a:p>
            <a:r>
              <a:rPr lang="en-US"/>
              <a:t>© Steven S. Brosemer 2024</a:t>
            </a:r>
          </a:p>
        </p:txBody>
      </p:sp>
      <p:sp>
        <p:nvSpPr>
          <p:cNvPr id="6" name="Slide Number Placeholder 5">
            <a:extLst>
              <a:ext uri="{FF2B5EF4-FFF2-40B4-BE49-F238E27FC236}">
                <a16:creationId xmlns:a16="http://schemas.microsoft.com/office/drawing/2014/main" id="{D07341AC-340D-6DE0-6757-22FE7E2FAA11}"/>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3367028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B595F-AF0C-E7C2-C012-8DE05A27A2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4D2942-1158-CED4-CDE0-B6366631D87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C3B43C-808C-3268-71A8-C05907B3B226}"/>
              </a:ext>
            </a:extLst>
          </p:cNvPr>
          <p:cNvSpPr>
            <a:spLocks noGrp="1"/>
          </p:cNvSpPr>
          <p:nvPr>
            <p:ph type="dt" sz="half" idx="10"/>
          </p:nvPr>
        </p:nvSpPr>
        <p:spPr/>
        <p:txBody>
          <a:bodyPr/>
          <a:lstStyle/>
          <a:p>
            <a:fld id="{42E778D8-AC17-4073-BD79-873267EA0BDA}" type="datetime1">
              <a:rPr lang="en-US" smtClean="0"/>
              <a:t>5/21/2024</a:t>
            </a:fld>
            <a:endParaRPr lang="en-US"/>
          </a:p>
        </p:txBody>
      </p:sp>
      <p:sp>
        <p:nvSpPr>
          <p:cNvPr id="5" name="Footer Placeholder 4">
            <a:extLst>
              <a:ext uri="{FF2B5EF4-FFF2-40B4-BE49-F238E27FC236}">
                <a16:creationId xmlns:a16="http://schemas.microsoft.com/office/drawing/2014/main" id="{7F0C3D0E-D1AC-1672-8113-A3D983733409}"/>
              </a:ext>
            </a:extLst>
          </p:cNvPr>
          <p:cNvSpPr>
            <a:spLocks noGrp="1"/>
          </p:cNvSpPr>
          <p:nvPr>
            <p:ph type="ftr" sz="quarter" idx="11"/>
          </p:nvPr>
        </p:nvSpPr>
        <p:spPr/>
        <p:txBody>
          <a:bodyPr/>
          <a:lstStyle/>
          <a:p>
            <a:r>
              <a:rPr lang="en-US"/>
              <a:t>© Steven S. Brosemer 2024</a:t>
            </a:r>
          </a:p>
        </p:txBody>
      </p:sp>
      <p:sp>
        <p:nvSpPr>
          <p:cNvPr id="6" name="Slide Number Placeholder 5">
            <a:extLst>
              <a:ext uri="{FF2B5EF4-FFF2-40B4-BE49-F238E27FC236}">
                <a16:creationId xmlns:a16="http://schemas.microsoft.com/office/drawing/2014/main" id="{E9A16537-F91F-3DDE-C9B9-C61A0D5CC3A5}"/>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2284675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E72F3-D007-F294-07C9-DEDB7AC4B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1F1A0E6-4C25-5823-6A66-D85FC64D139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9DB5E7-0831-60C8-62FF-99B8C02D6B91}"/>
              </a:ext>
            </a:extLst>
          </p:cNvPr>
          <p:cNvSpPr>
            <a:spLocks noGrp="1"/>
          </p:cNvSpPr>
          <p:nvPr>
            <p:ph type="dt" sz="half" idx="10"/>
          </p:nvPr>
        </p:nvSpPr>
        <p:spPr/>
        <p:txBody>
          <a:bodyPr/>
          <a:lstStyle/>
          <a:p>
            <a:fld id="{1D7F5B16-8365-4B53-BE25-0D612FD46C29}" type="datetime1">
              <a:rPr lang="en-US" smtClean="0"/>
              <a:t>5/21/2024</a:t>
            </a:fld>
            <a:endParaRPr lang="en-US"/>
          </a:p>
        </p:txBody>
      </p:sp>
      <p:sp>
        <p:nvSpPr>
          <p:cNvPr id="5" name="Footer Placeholder 4">
            <a:extLst>
              <a:ext uri="{FF2B5EF4-FFF2-40B4-BE49-F238E27FC236}">
                <a16:creationId xmlns:a16="http://schemas.microsoft.com/office/drawing/2014/main" id="{22F4A072-3C77-7FED-2E1D-C8A820E1367A}"/>
              </a:ext>
            </a:extLst>
          </p:cNvPr>
          <p:cNvSpPr>
            <a:spLocks noGrp="1"/>
          </p:cNvSpPr>
          <p:nvPr>
            <p:ph type="ftr" sz="quarter" idx="11"/>
          </p:nvPr>
        </p:nvSpPr>
        <p:spPr/>
        <p:txBody>
          <a:bodyPr/>
          <a:lstStyle/>
          <a:p>
            <a:r>
              <a:rPr lang="en-US"/>
              <a:t>© Steven S. Brosemer 2024</a:t>
            </a:r>
          </a:p>
        </p:txBody>
      </p:sp>
      <p:sp>
        <p:nvSpPr>
          <p:cNvPr id="6" name="Slide Number Placeholder 5">
            <a:extLst>
              <a:ext uri="{FF2B5EF4-FFF2-40B4-BE49-F238E27FC236}">
                <a16:creationId xmlns:a16="http://schemas.microsoft.com/office/drawing/2014/main" id="{C829D716-0AF6-647D-1C31-F70067E4AF05}"/>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16957738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892AE-43F5-16FF-8860-B182F1E6F3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815E5A-2857-D1AC-B9DA-7F327CDDB90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2371AE-3276-7838-DC92-E8FB51604D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26DB268-4A47-D326-D6F7-9F8AA9AD29C3}"/>
              </a:ext>
            </a:extLst>
          </p:cNvPr>
          <p:cNvSpPr>
            <a:spLocks noGrp="1"/>
          </p:cNvSpPr>
          <p:nvPr>
            <p:ph type="dt" sz="half" idx="10"/>
          </p:nvPr>
        </p:nvSpPr>
        <p:spPr/>
        <p:txBody>
          <a:bodyPr/>
          <a:lstStyle/>
          <a:p>
            <a:fld id="{0B6284DD-6F65-481F-B703-E0DE971ED1D7}" type="datetime1">
              <a:rPr lang="en-US" smtClean="0"/>
              <a:t>5/21/2024</a:t>
            </a:fld>
            <a:endParaRPr lang="en-US"/>
          </a:p>
        </p:txBody>
      </p:sp>
      <p:sp>
        <p:nvSpPr>
          <p:cNvPr id="6" name="Footer Placeholder 5">
            <a:extLst>
              <a:ext uri="{FF2B5EF4-FFF2-40B4-BE49-F238E27FC236}">
                <a16:creationId xmlns:a16="http://schemas.microsoft.com/office/drawing/2014/main" id="{0262FD44-EBD3-EBC4-FDC7-24F772AFBB04}"/>
              </a:ext>
            </a:extLst>
          </p:cNvPr>
          <p:cNvSpPr>
            <a:spLocks noGrp="1"/>
          </p:cNvSpPr>
          <p:nvPr>
            <p:ph type="ftr" sz="quarter" idx="11"/>
          </p:nvPr>
        </p:nvSpPr>
        <p:spPr/>
        <p:txBody>
          <a:bodyPr/>
          <a:lstStyle/>
          <a:p>
            <a:r>
              <a:rPr lang="en-US"/>
              <a:t>© Steven S. Brosemer 2024</a:t>
            </a:r>
          </a:p>
        </p:txBody>
      </p:sp>
      <p:sp>
        <p:nvSpPr>
          <p:cNvPr id="7" name="Slide Number Placeholder 6">
            <a:extLst>
              <a:ext uri="{FF2B5EF4-FFF2-40B4-BE49-F238E27FC236}">
                <a16:creationId xmlns:a16="http://schemas.microsoft.com/office/drawing/2014/main" id="{0AC83C2E-9783-BBC1-DBF0-CBD36ECB486E}"/>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37264537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B0C67D-1020-4171-B27D-D4CAEEFAD26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61C9348-6205-DB2D-2125-7495A1713B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313C2D-3229-5123-76BD-60DDDAF244C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891EBC9-9F4B-279F-C5BE-50A1752DD88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7F67FD-75B8-2821-D6E9-D533F636488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7E4173B-6080-3F8D-1E79-212BDDA59503}"/>
              </a:ext>
            </a:extLst>
          </p:cNvPr>
          <p:cNvSpPr>
            <a:spLocks noGrp="1"/>
          </p:cNvSpPr>
          <p:nvPr>
            <p:ph type="dt" sz="half" idx="10"/>
          </p:nvPr>
        </p:nvSpPr>
        <p:spPr/>
        <p:txBody>
          <a:bodyPr/>
          <a:lstStyle/>
          <a:p>
            <a:fld id="{ABAE244D-3079-4E14-ABB8-A7A1045A1E58}" type="datetime1">
              <a:rPr lang="en-US" smtClean="0"/>
              <a:t>5/21/2024</a:t>
            </a:fld>
            <a:endParaRPr lang="en-US"/>
          </a:p>
        </p:txBody>
      </p:sp>
      <p:sp>
        <p:nvSpPr>
          <p:cNvPr id="8" name="Footer Placeholder 7">
            <a:extLst>
              <a:ext uri="{FF2B5EF4-FFF2-40B4-BE49-F238E27FC236}">
                <a16:creationId xmlns:a16="http://schemas.microsoft.com/office/drawing/2014/main" id="{6202100C-78B2-598D-8B3A-118B6240BB69}"/>
              </a:ext>
            </a:extLst>
          </p:cNvPr>
          <p:cNvSpPr>
            <a:spLocks noGrp="1"/>
          </p:cNvSpPr>
          <p:nvPr>
            <p:ph type="ftr" sz="quarter" idx="11"/>
          </p:nvPr>
        </p:nvSpPr>
        <p:spPr/>
        <p:txBody>
          <a:bodyPr/>
          <a:lstStyle/>
          <a:p>
            <a:r>
              <a:rPr lang="en-US"/>
              <a:t>© Steven S. Brosemer 2024</a:t>
            </a:r>
          </a:p>
        </p:txBody>
      </p:sp>
      <p:sp>
        <p:nvSpPr>
          <p:cNvPr id="9" name="Slide Number Placeholder 8">
            <a:extLst>
              <a:ext uri="{FF2B5EF4-FFF2-40B4-BE49-F238E27FC236}">
                <a16:creationId xmlns:a16="http://schemas.microsoft.com/office/drawing/2014/main" id="{9CED193B-4442-9143-51DB-57252C4BEA64}"/>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3683423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1116E-A65E-95F7-220C-7CCEFE1C5DA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49583-F51F-92B6-AA40-172234C017F1}"/>
              </a:ext>
            </a:extLst>
          </p:cNvPr>
          <p:cNvSpPr>
            <a:spLocks noGrp="1"/>
          </p:cNvSpPr>
          <p:nvPr>
            <p:ph type="dt" sz="half" idx="10"/>
          </p:nvPr>
        </p:nvSpPr>
        <p:spPr/>
        <p:txBody>
          <a:bodyPr/>
          <a:lstStyle/>
          <a:p>
            <a:fld id="{A627397E-214B-4738-ADC7-7F7BC4C300FC}" type="datetime1">
              <a:rPr lang="en-US" smtClean="0"/>
              <a:t>5/21/2024</a:t>
            </a:fld>
            <a:endParaRPr lang="en-US"/>
          </a:p>
        </p:txBody>
      </p:sp>
      <p:sp>
        <p:nvSpPr>
          <p:cNvPr id="4" name="Footer Placeholder 3">
            <a:extLst>
              <a:ext uri="{FF2B5EF4-FFF2-40B4-BE49-F238E27FC236}">
                <a16:creationId xmlns:a16="http://schemas.microsoft.com/office/drawing/2014/main" id="{8456FF31-6909-B801-1FE1-5FB72301E020}"/>
              </a:ext>
            </a:extLst>
          </p:cNvPr>
          <p:cNvSpPr>
            <a:spLocks noGrp="1"/>
          </p:cNvSpPr>
          <p:nvPr>
            <p:ph type="ftr" sz="quarter" idx="11"/>
          </p:nvPr>
        </p:nvSpPr>
        <p:spPr/>
        <p:txBody>
          <a:bodyPr/>
          <a:lstStyle/>
          <a:p>
            <a:r>
              <a:rPr lang="en-US"/>
              <a:t>© Steven S. Brosemer 2024</a:t>
            </a:r>
          </a:p>
        </p:txBody>
      </p:sp>
      <p:sp>
        <p:nvSpPr>
          <p:cNvPr id="5" name="Slide Number Placeholder 4">
            <a:extLst>
              <a:ext uri="{FF2B5EF4-FFF2-40B4-BE49-F238E27FC236}">
                <a16:creationId xmlns:a16="http://schemas.microsoft.com/office/drawing/2014/main" id="{C888016F-46F0-E1CA-B5AF-364409635064}"/>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42443907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57E2BE-1D41-8A71-8D52-D55BEF4ABE23}"/>
              </a:ext>
            </a:extLst>
          </p:cNvPr>
          <p:cNvSpPr>
            <a:spLocks noGrp="1"/>
          </p:cNvSpPr>
          <p:nvPr>
            <p:ph type="dt" sz="half" idx="10"/>
          </p:nvPr>
        </p:nvSpPr>
        <p:spPr/>
        <p:txBody>
          <a:bodyPr/>
          <a:lstStyle/>
          <a:p>
            <a:fld id="{CA6528F7-0C16-448D-B66C-1C727844935A}" type="datetime1">
              <a:rPr lang="en-US" smtClean="0"/>
              <a:t>5/21/2024</a:t>
            </a:fld>
            <a:endParaRPr lang="en-US"/>
          </a:p>
        </p:txBody>
      </p:sp>
      <p:sp>
        <p:nvSpPr>
          <p:cNvPr id="3" name="Footer Placeholder 2">
            <a:extLst>
              <a:ext uri="{FF2B5EF4-FFF2-40B4-BE49-F238E27FC236}">
                <a16:creationId xmlns:a16="http://schemas.microsoft.com/office/drawing/2014/main" id="{5DA36481-44CE-1A43-0316-1FF8FFF39877}"/>
              </a:ext>
            </a:extLst>
          </p:cNvPr>
          <p:cNvSpPr>
            <a:spLocks noGrp="1"/>
          </p:cNvSpPr>
          <p:nvPr>
            <p:ph type="ftr" sz="quarter" idx="11"/>
          </p:nvPr>
        </p:nvSpPr>
        <p:spPr/>
        <p:txBody>
          <a:bodyPr/>
          <a:lstStyle/>
          <a:p>
            <a:r>
              <a:rPr lang="en-US"/>
              <a:t>© Steven S. Brosemer 2024</a:t>
            </a:r>
          </a:p>
        </p:txBody>
      </p:sp>
      <p:sp>
        <p:nvSpPr>
          <p:cNvPr id="4" name="Slide Number Placeholder 3">
            <a:extLst>
              <a:ext uri="{FF2B5EF4-FFF2-40B4-BE49-F238E27FC236}">
                <a16:creationId xmlns:a16="http://schemas.microsoft.com/office/drawing/2014/main" id="{FBB68ADF-8F61-6BA1-256D-E8CE0F389EE8}"/>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705526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AAF34-F1AF-4404-9C0C-50178CECB2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2B86538-8346-5158-C11F-9870D08EC68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475A203-FD49-6B26-0B60-A5677DB6AB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1A5510-19A6-C82F-5125-E992B7FCCAA1}"/>
              </a:ext>
            </a:extLst>
          </p:cNvPr>
          <p:cNvSpPr>
            <a:spLocks noGrp="1"/>
          </p:cNvSpPr>
          <p:nvPr>
            <p:ph type="dt" sz="half" idx="10"/>
          </p:nvPr>
        </p:nvSpPr>
        <p:spPr/>
        <p:txBody>
          <a:bodyPr/>
          <a:lstStyle/>
          <a:p>
            <a:fld id="{320E1F66-3EE4-4826-B627-E0455EE82489}" type="datetime1">
              <a:rPr lang="en-US" smtClean="0"/>
              <a:t>5/21/2024</a:t>
            </a:fld>
            <a:endParaRPr lang="en-US"/>
          </a:p>
        </p:txBody>
      </p:sp>
      <p:sp>
        <p:nvSpPr>
          <p:cNvPr id="6" name="Footer Placeholder 5">
            <a:extLst>
              <a:ext uri="{FF2B5EF4-FFF2-40B4-BE49-F238E27FC236}">
                <a16:creationId xmlns:a16="http://schemas.microsoft.com/office/drawing/2014/main" id="{A3F3500F-6301-E796-9F65-0F4436109DF5}"/>
              </a:ext>
            </a:extLst>
          </p:cNvPr>
          <p:cNvSpPr>
            <a:spLocks noGrp="1"/>
          </p:cNvSpPr>
          <p:nvPr>
            <p:ph type="ftr" sz="quarter" idx="11"/>
          </p:nvPr>
        </p:nvSpPr>
        <p:spPr/>
        <p:txBody>
          <a:bodyPr/>
          <a:lstStyle/>
          <a:p>
            <a:r>
              <a:rPr lang="en-US"/>
              <a:t>© Steven S. Brosemer 2024</a:t>
            </a:r>
          </a:p>
        </p:txBody>
      </p:sp>
      <p:sp>
        <p:nvSpPr>
          <p:cNvPr id="7" name="Slide Number Placeholder 6">
            <a:extLst>
              <a:ext uri="{FF2B5EF4-FFF2-40B4-BE49-F238E27FC236}">
                <a16:creationId xmlns:a16="http://schemas.microsoft.com/office/drawing/2014/main" id="{4DB4DCF2-F7BC-EBFE-FC7B-74FF004B3559}"/>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24843965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C727F-32F5-FE91-4347-530DCAA4F2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CDB2164-EA91-8A7F-8455-0CB7EFB68A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6B4068D-F4C2-F71A-B08B-23F425BF75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7A84F06-A558-E797-C996-DE8A202EA782}"/>
              </a:ext>
            </a:extLst>
          </p:cNvPr>
          <p:cNvSpPr>
            <a:spLocks noGrp="1"/>
          </p:cNvSpPr>
          <p:nvPr>
            <p:ph type="dt" sz="half" idx="10"/>
          </p:nvPr>
        </p:nvSpPr>
        <p:spPr/>
        <p:txBody>
          <a:bodyPr/>
          <a:lstStyle/>
          <a:p>
            <a:fld id="{6361C22F-704B-440D-89E9-9AC143D5C2D6}" type="datetime1">
              <a:rPr lang="en-US" smtClean="0"/>
              <a:t>5/21/2024</a:t>
            </a:fld>
            <a:endParaRPr lang="en-US"/>
          </a:p>
        </p:txBody>
      </p:sp>
      <p:sp>
        <p:nvSpPr>
          <p:cNvPr id="6" name="Footer Placeholder 5">
            <a:extLst>
              <a:ext uri="{FF2B5EF4-FFF2-40B4-BE49-F238E27FC236}">
                <a16:creationId xmlns:a16="http://schemas.microsoft.com/office/drawing/2014/main" id="{F9C1CB50-9B1A-F478-516D-BD9D54C45E6A}"/>
              </a:ext>
            </a:extLst>
          </p:cNvPr>
          <p:cNvSpPr>
            <a:spLocks noGrp="1"/>
          </p:cNvSpPr>
          <p:nvPr>
            <p:ph type="ftr" sz="quarter" idx="11"/>
          </p:nvPr>
        </p:nvSpPr>
        <p:spPr/>
        <p:txBody>
          <a:bodyPr/>
          <a:lstStyle/>
          <a:p>
            <a:r>
              <a:rPr lang="en-US"/>
              <a:t>© Steven S. Brosemer 2024</a:t>
            </a:r>
          </a:p>
        </p:txBody>
      </p:sp>
      <p:sp>
        <p:nvSpPr>
          <p:cNvPr id="7" name="Slide Number Placeholder 6">
            <a:extLst>
              <a:ext uri="{FF2B5EF4-FFF2-40B4-BE49-F238E27FC236}">
                <a16:creationId xmlns:a16="http://schemas.microsoft.com/office/drawing/2014/main" id="{F7D14471-4476-C0AF-081D-8D578531D8BA}"/>
              </a:ext>
            </a:extLst>
          </p:cNvPr>
          <p:cNvSpPr>
            <a:spLocks noGrp="1"/>
          </p:cNvSpPr>
          <p:nvPr>
            <p:ph type="sldNum" sz="quarter" idx="12"/>
          </p:nvPr>
        </p:nvSpPr>
        <p:spPr/>
        <p:txBody>
          <a:bodyPr/>
          <a:lstStyle/>
          <a:p>
            <a:fld id="{3A1E9540-B906-4596-8D9F-D57571FEED94}" type="slidenum">
              <a:rPr lang="en-US" smtClean="0"/>
              <a:t>‹#›</a:t>
            </a:fld>
            <a:endParaRPr lang="en-US"/>
          </a:p>
        </p:txBody>
      </p:sp>
    </p:spTree>
    <p:extLst>
      <p:ext uri="{BB962C8B-B14F-4D97-AF65-F5344CB8AC3E}">
        <p14:creationId xmlns:p14="http://schemas.microsoft.com/office/powerpoint/2010/main" val="735325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alpha val="47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482CB-2090-D2C4-3377-A4EAFB17428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197184-74F8-5473-EA40-02C254D2B52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164E10-E137-04D0-E554-53BC3E22AB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D4AA1-E796-4F72-ABA9-143B99C02654}" type="datetime1">
              <a:rPr lang="en-US" smtClean="0"/>
              <a:t>5/21/2024</a:t>
            </a:fld>
            <a:endParaRPr lang="en-US"/>
          </a:p>
        </p:txBody>
      </p:sp>
      <p:sp>
        <p:nvSpPr>
          <p:cNvPr id="5" name="Footer Placeholder 4">
            <a:extLst>
              <a:ext uri="{FF2B5EF4-FFF2-40B4-BE49-F238E27FC236}">
                <a16:creationId xmlns:a16="http://schemas.microsoft.com/office/drawing/2014/main" id="{49115CC0-7C82-3804-A85A-0C62F078ED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Steven S. Brosemer 2024</a:t>
            </a:r>
          </a:p>
        </p:txBody>
      </p:sp>
      <p:sp>
        <p:nvSpPr>
          <p:cNvPr id="6" name="Slide Number Placeholder 5">
            <a:extLst>
              <a:ext uri="{FF2B5EF4-FFF2-40B4-BE49-F238E27FC236}">
                <a16:creationId xmlns:a16="http://schemas.microsoft.com/office/drawing/2014/main" id="{03EAA0CC-9F06-B1DD-E844-1D0F4FBE1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1E9540-B906-4596-8D9F-D57571FEED94}" type="slidenum">
              <a:rPr lang="en-US" smtClean="0"/>
              <a:t>‹#›</a:t>
            </a:fld>
            <a:endParaRPr lang="en-US"/>
          </a:p>
        </p:txBody>
      </p:sp>
    </p:spTree>
    <p:extLst>
      <p:ext uri="{BB962C8B-B14F-4D97-AF65-F5344CB8AC3E}">
        <p14:creationId xmlns:p14="http://schemas.microsoft.com/office/powerpoint/2010/main" val="35752604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F05B984-8FEE-B03D-BA71-99529B8FF7EF}"/>
              </a:ext>
            </a:extLst>
          </p:cNvPr>
          <p:cNvPicPr>
            <a:picLocks noChangeAspect="1"/>
          </p:cNvPicPr>
          <p:nvPr/>
        </p:nvPicPr>
        <p:blipFill>
          <a:blip r:embed="rId2"/>
          <a:stretch>
            <a:fillRect/>
          </a:stretch>
        </p:blipFill>
        <p:spPr>
          <a:xfrm>
            <a:off x="834138" y="340128"/>
            <a:ext cx="4391510" cy="4738941"/>
          </a:xfrm>
          <a:prstGeom prst="rect">
            <a:avLst/>
          </a:prstGeom>
        </p:spPr>
      </p:pic>
      <p:sp>
        <p:nvSpPr>
          <p:cNvPr id="6" name="TextBox 5">
            <a:extLst>
              <a:ext uri="{FF2B5EF4-FFF2-40B4-BE49-F238E27FC236}">
                <a16:creationId xmlns:a16="http://schemas.microsoft.com/office/drawing/2014/main" id="{20E01146-B460-3E1D-953A-9BE5AA31AF8E}"/>
              </a:ext>
            </a:extLst>
          </p:cNvPr>
          <p:cNvSpPr txBox="1"/>
          <p:nvPr/>
        </p:nvSpPr>
        <p:spPr>
          <a:xfrm>
            <a:off x="5289236" y="524453"/>
            <a:ext cx="6549196" cy="584775"/>
          </a:xfrm>
          <a:prstGeom prst="rect">
            <a:avLst/>
          </a:prstGeom>
          <a:noFill/>
        </p:spPr>
        <p:txBody>
          <a:bodyPr wrap="square" rtlCol="0">
            <a:spAutoFit/>
          </a:bodyPr>
          <a:lstStyle/>
          <a:p>
            <a:pPr algn="ctr"/>
            <a:r>
              <a:rPr lang="en-US" sz="3200" b="1" dirty="0">
                <a:solidFill>
                  <a:schemeClr val="accent4">
                    <a:lumMod val="50000"/>
                  </a:schemeClr>
                </a:solidFill>
              </a:rPr>
              <a:t>“There’s ‘Gold’ in them thar Roads!”</a:t>
            </a:r>
          </a:p>
        </p:txBody>
      </p:sp>
      <p:pic>
        <p:nvPicPr>
          <p:cNvPr id="3" name="Picture 2">
            <a:extLst>
              <a:ext uri="{FF2B5EF4-FFF2-40B4-BE49-F238E27FC236}">
                <a16:creationId xmlns:a16="http://schemas.microsoft.com/office/drawing/2014/main" id="{A90167DE-17BA-5111-6F65-232CFEF17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96746" y="1262855"/>
            <a:ext cx="3679204" cy="4507543"/>
          </a:xfrm>
          <a:prstGeom prst="rect">
            <a:avLst/>
          </a:prstGeom>
        </p:spPr>
      </p:pic>
      <p:sp>
        <p:nvSpPr>
          <p:cNvPr id="4" name="TextBox 3">
            <a:extLst>
              <a:ext uri="{FF2B5EF4-FFF2-40B4-BE49-F238E27FC236}">
                <a16:creationId xmlns:a16="http://schemas.microsoft.com/office/drawing/2014/main" id="{2779DB2D-25E1-CC39-C2B6-3BC042952162}"/>
              </a:ext>
            </a:extLst>
          </p:cNvPr>
          <p:cNvSpPr txBox="1"/>
          <p:nvPr/>
        </p:nvSpPr>
        <p:spPr>
          <a:xfrm>
            <a:off x="271440" y="5191432"/>
            <a:ext cx="6581643" cy="1015663"/>
          </a:xfrm>
          <a:prstGeom prst="rect">
            <a:avLst/>
          </a:prstGeom>
          <a:noFill/>
        </p:spPr>
        <p:txBody>
          <a:bodyPr wrap="square" rtlCol="0">
            <a:spAutoFit/>
          </a:bodyPr>
          <a:lstStyle/>
          <a:p>
            <a:pPr algn="ctr"/>
            <a:r>
              <a:rPr lang="en-US" sz="2800" b="1" dirty="0"/>
              <a:t>Steven S. Brosemer, Professional Surveyor</a:t>
            </a:r>
          </a:p>
          <a:p>
            <a:pPr algn="ctr"/>
            <a:endParaRPr lang="en-US" sz="3200" dirty="0"/>
          </a:p>
        </p:txBody>
      </p:sp>
      <p:sp>
        <p:nvSpPr>
          <p:cNvPr id="2" name="Footer Placeholder 1">
            <a:extLst>
              <a:ext uri="{FF2B5EF4-FFF2-40B4-BE49-F238E27FC236}">
                <a16:creationId xmlns:a16="http://schemas.microsoft.com/office/drawing/2014/main" id="{3BB30D6A-9A86-6732-B52A-884A01F41434}"/>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22352738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04C586-463A-7001-B886-ADDE4E46A0CD}"/>
              </a:ext>
            </a:extLst>
          </p:cNvPr>
          <p:cNvSpPr txBox="1"/>
          <p:nvPr/>
        </p:nvSpPr>
        <p:spPr>
          <a:xfrm>
            <a:off x="1022881" y="331209"/>
            <a:ext cx="9763432" cy="4401205"/>
          </a:xfrm>
          <a:prstGeom prst="rect">
            <a:avLst/>
          </a:prstGeom>
          <a:noFill/>
        </p:spPr>
        <p:txBody>
          <a:bodyPr wrap="square">
            <a:spAutoFit/>
          </a:bodyPr>
          <a:lstStyle/>
          <a:p>
            <a:r>
              <a:rPr lang="en-US" sz="2000" b="1" i="1" dirty="0">
                <a:solidFill>
                  <a:srgbClr val="FF0000"/>
                </a:solidFill>
              </a:rPr>
              <a:t>19-1430. Preservation of corner monuments; cost. </a:t>
            </a:r>
          </a:p>
          <a:p>
            <a:r>
              <a:rPr lang="en-US" sz="2000" b="1" dirty="0"/>
              <a:t>When a United States public land survey corner or section center corner monument located in a street or road:</a:t>
            </a:r>
          </a:p>
          <a:p>
            <a:r>
              <a:rPr lang="en-US" sz="2000" b="1" dirty="0">
                <a:solidFill>
                  <a:srgbClr val="FF0000"/>
                </a:solidFill>
              </a:rPr>
              <a:t>(a) Is at risk of being displaced or destroyed;    </a:t>
            </a:r>
          </a:p>
          <a:p>
            <a:r>
              <a:rPr lang="en-US" sz="2000" b="1" dirty="0">
                <a:solidFill>
                  <a:schemeClr val="accent1"/>
                </a:solidFill>
              </a:rPr>
              <a:t>(b) projects above the usual grade of a roadbed;</a:t>
            </a:r>
          </a:p>
          <a:p>
            <a:r>
              <a:rPr lang="en-US" sz="2000" b="1" dirty="0">
                <a:solidFill>
                  <a:srgbClr val="FF0000"/>
                </a:solidFill>
              </a:rPr>
              <a:t>(c) is at risk of coverage by concrete, asphalt or other permanent type surfacing; or</a:t>
            </a:r>
          </a:p>
          <a:p>
            <a:r>
              <a:rPr lang="en-US" sz="2000" b="1" dirty="0">
                <a:solidFill>
                  <a:schemeClr val="accent1"/>
                </a:solidFill>
              </a:rPr>
              <a:t>(d) is at risk that fill will cover the corner monument more than two feet, the agency responsible for maintaining the road shall preserve the corner monument by employing a land surveyor to comply with the provisions of </a:t>
            </a:r>
            <a:r>
              <a:rPr lang="en-US" sz="2000" b="1" dirty="0" err="1">
                <a:solidFill>
                  <a:schemeClr val="accent1"/>
                </a:solidFill>
              </a:rPr>
              <a:t>K.S.A</a:t>
            </a:r>
            <a:r>
              <a:rPr lang="en-US" sz="2000" b="1" dirty="0">
                <a:solidFill>
                  <a:schemeClr val="accent1"/>
                </a:solidFill>
              </a:rPr>
              <a:t>. 58-2011, and amendments thereto. </a:t>
            </a:r>
            <a:r>
              <a:rPr lang="en-US" sz="2000" b="1" dirty="0">
                <a:solidFill>
                  <a:srgbClr val="FF0000"/>
                </a:solidFill>
              </a:rPr>
              <a:t>The cost of the preservation or reestablishment of the corner monument shall be paid by the agency responsible for maintaining the road, or if such corner monument is located on private property, by the landowner.</a:t>
            </a:r>
          </a:p>
          <a:p>
            <a:r>
              <a:rPr lang="en-US" sz="2000" dirty="0"/>
              <a:t>History: L. 1907, </a:t>
            </a:r>
            <a:r>
              <a:rPr lang="en-US" sz="2000" dirty="0" err="1"/>
              <a:t>ch.</a:t>
            </a:r>
            <a:r>
              <a:rPr lang="en-US" sz="2000" dirty="0"/>
              <a:t> 233, § 1; R.S. 1923, 19-1430; L. 1961, </a:t>
            </a:r>
            <a:r>
              <a:rPr lang="en-US" sz="2000" dirty="0" err="1"/>
              <a:t>ch.</a:t>
            </a:r>
            <a:r>
              <a:rPr lang="en-US" sz="2000" dirty="0"/>
              <a:t> 136, § 7; L. 2011, </a:t>
            </a:r>
            <a:r>
              <a:rPr lang="en-US" sz="2000" dirty="0" err="1"/>
              <a:t>ch.</a:t>
            </a:r>
            <a:r>
              <a:rPr lang="en-US" sz="2000" dirty="0"/>
              <a:t> 49, § 13; July 1.</a:t>
            </a:r>
          </a:p>
        </p:txBody>
      </p:sp>
      <p:sp>
        <p:nvSpPr>
          <p:cNvPr id="6" name="TextBox 5">
            <a:extLst>
              <a:ext uri="{FF2B5EF4-FFF2-40B4-BE49-F238E27FC236}">
                <a16:creationId xmlns:a16="http://schemas.microsoft.com/office/drawing/2014/main" id="{7FBB9087-0E51-88D1-6922-0A94CDEB376A}"/>
              </a:ext>
            </a:extLst>
          </p:cNvPr>
          <p:cNvSpPr txBox="1"/>
          <p:nvPr/>
        </p:nvSpPr>
        <p:spPr>
          <a:xfrm>
            <a:off x="1304741" y="5719425"/>
            <a:ext cx="9861754" cy="369332"/>
          </a:xfrm>
          <a:prstGeom prst="rect">
            <a:avLst/>
          </a:prstGeom>
          <a:noFill/>
        </p:spPr>
        <p:txBody>
          <a:bodyPr wrap="square" rtlCol="0">
            <a:spAutoFit/>
          </a:bodyPr>
          <a:lstStyle/>
          <a:p>
            <a:r>
              <a:rPr lang="en-US" b="1" i="1" dirty="0"/>
              <a:t>“It’s not so much that you make mistakes, it’s what you do about them when discovered.”</a:t>
            </a:r>
          </a:p>
        </p:txBody>
      </p:sp>
      <p:sp>
        <p:nvSpPr>
          <p:cNvPr id="2" name="TextBox 1">
            <a:extLst>
              <a:ext uri="{FF2B5EF4-FFF2-40B4-BE49-F238E27FC236}">
                <a16:creationId xmlns:a16="http://schemas.microsoft.com/office/drawing/2014/main" id="{0A6D29B2-D7DF-A770-5229-BD3F76999F02}"/>
              </a:ext>
            </a:extLst>
          </p:cNvPr>
          <p:cNvSpPr txBox="1"/>
          <p:nvPr/>
        </p:nvSpPr>
        <p:spPr>
          <a:xfrm>
            <a:off x="1688281" y="4896465"/>
            <a:ext cx="9861754" cy="461665"/>
          </a:xfrm>
          <a:prstGeom prst="rect">
            <a:avLst/>
          </a:prstGeom>
          <a:noFill/>
        </p:spPr>
        <p:txBody>
          <a:bodyPr wrap="square" rtlCol="0">
            <a:spAutoFit/>
          </a:bodyPr>
          <a:lstStyle/>
          <a:p>
            <a:r>
              <a:rPr lang="en-US" sz="2400" b="1" i="1" dirty="0"/>
              <a:t>Township versus County Unit Road maintenance? </a:t>
            </a:r>
          </a:p>
        </p:txBody>
      </p:sp>
      <p:sp>
        <p:nvSpPr>
          <p:cNvPr id="3" name="Footer Placeholder 2">
            <a:extLst>
              <a:ext uri="{FF2B5EF4-FFF2-40B4-BE49-F238E27FC236}">
                <a16:creationId xmlns:a16="http://schemas.microsoft.com/office/drawing/2014/main" id="{8F598C4B-E133-5C71-9DCE-59B96F4F3238}"/>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11721319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385989-89C8-D78B-DC9F-44726A838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698" y="1893889"/>
            <a:ext cx="4988560" cy="2806065"/>
          </a:xfrm>
          <a:prstGeom prst="rect">
            <a:avLst/>
          </a:prstGeom>
        </p:spPr>
      </p:pic>
      <p:sp>
        <p:nvSpPr>
          <p:cNvPr id="4" name="TextBox 3">
            <a:extLst>
              <a:ext uri="{FF2B5EF4-FFF2-40B4-BE49-F238E27FC236}">
                <a16:creationId xmlns:a16="http://schemas.microsoft.com/office/drawing/2014/main" id="{4C0E7765-7529-16B5-A9D5-2525D471626B}"/>
              </a:ext>
            </a:extLst>
          </p:cNvPr>
          <p:cNvSpPr txBox="1"/>
          <p:nvPr/>
        </p:nvSpPr>
        <p:spPr>
          <a:xfrm>
            <a:off x="1351280" y="416560"/>
            <a:ext cx="2930482" cy="400110"/>
          </a:xfrm>
          <a:prstGeom prst="rect">
            <a:avLst/>
          </a:prstGeom>
          <a:noFill/>
        </p:spPr>
        <p:txBody>
          <a:bodyPr wrap="none" rtlCol="0">
            <a:spAutoFit/>
          </a:bodyPr>
          <a:lstStyle/>
          <a:p>
            <a:r>
              <a:rPr lang="en-US" sz="2000" b="1" dirty="0"/>
              <a:t>WHAT YOU DON’T WANT!</a:t>
            </a:r>
          </a:p>
        </p:txBody>
      </p:sp>
      <p:pic>
        <p:nvPicPr>
          <p:cNvPr id="6" name="Picture 5">
            <a:extLst>
              <a:ext uri="{FF2B5EF4-FFF2-40B4-BE49-F238E27FC236}">
                <a16:creationId xmlns:a16="http://schemas.microsoft.com/office/drawing/2014/main" id="{AFACFCBA-D846-D857-CC77-C8473C8B339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9717" y="934720"/>
            <a:ext cx="3251585" cy="4907280"/>
          </a:xfrm>
          <a:prstGeom prst="rect">
            <a:avLst/>
          </a:prstGeom>
        </p:spPr>
      </p:pic>
      <p:pic>
        <p:nvPicPr>
          <p:cNvPr id="8" name="Picture 7">
            <a:extLst>
              <a:ext uri="{FF2B5EF4-FFF2-40B4-BE49-F238E27FC236}">
                <a16:creationId xmlns:a16="http://schemas.microsoft.com/office/drawing/2014/main" id="{1B9BF8A0-D09E-EDBC-4171-1A14B09F79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838" y="863599"/>
            <a:ext cx="3216940" cy="4940301"/>
          </a:xfrm>
          <a:prstGeom prst="rect">
            <a:avLst/>
          </a:prstGeom>
        </p:spPr>
      </p:pic>
      <p:sp>
        <p:nvSpPr>
          <p:cNvPr id="9" name="TextBox 8">
            <a:extLst>
              <a:ext uri="{FF2B5EF4-FFF2-40B4-BE49-F238E27FC236}">
                <a16:creationId xmlns:a16="http://schemas.microsoft.com/office/drawing/2014/main" id="{7A1CBD70-B56E-352B-42FA-0CF97199D3DC}"/>
              </a:ext>
            </a:extLst>
          </p:cNvPr>
          <p:cNvSpPr txBox="1"/>
          <p:nvPr/>
        </p:nvSpPr>
        <p:spPr>
          <a:xfrm>
            <a:off x="6949440" y="518160"/>
            <a:ext cx="2566665" cy="400110"/>
          </a:xfrm>
          <a:prstGeom prst="rect">
            <a:avLst/>
          </a:prstGeom>
          <a:noFill/>
        </p:spPr>
        <p:txBody>
          <a:bodyPr wrap="none" rtlCol="0">
            <a:spAutoFit/>
          </a:bodyPr>
          <a:lstStyle/>
          <a:p>
            <a:r>
              <a:rPr lang="en-US" sz="2000" b="1" dirty="0"/>
              <a:t>WHAT YOU DO WANT!</a:t>
            </a:r>
          </a:p>
        </p:txBody>
      </p:sp>
      <p:sp>
        <p:nvSpPr>
          <p:cNvPr id="10" name="TextBox 9">
            <a:extLst>
              <a:ext uri="{FF2B5EF4-FFF2-40B4-BE49-F238E27FC236}">
                <a16:creationId xmlns:a16="http://schemas.microsoft.com/office/drawing/2014/main" id="{AAC43A5B-0AE1-0759-5EE9-3B895FAD31AB}"/>
              </a:ext>
            </a:extLst>
          </p:cNvPr>
          <p:cNvSpPr txBox="1"/>
          <p:nvPr/>
        </p:nvSpPr>
        <p:spPr>
          <a:xfrm>
            <a:off x="1553497" y="5840361"/>
            <a:ext cx="2296911" cy="400110"/>
          </a:xfrm>
          <a:prstGeom prst="rect">
            <a:avLst/>
          </a:prstGeom>
          <a:noFill/>
        </p:spPr>
        <p:txBody>
          <a:bodyPr wrap="none" rtlCol="0">
            <a:spAutoFit/>
          </a:bodyPr>
          <a:lstStyle/>
          <a:p>
            <a:r>
              <a:rPr lang="en-US" sz="2000" b="1" dirty="0"/>
              <a:t>“AMATEUR NIGHT”!</a:t>
            </a:r>
          </a:p>
        </p:txBody>
      </p:sp>
      <p:sp>
        <p:nvSpPr>
          <p:cNvPr id="2" name="TextBox 1">
            <a:extLst>
              <a:ext uri="{FF2B5EF4-FFF2-40B4-BE49-F238E27FC236}">
                <a16:creationId xmlns:a16="http://schemas.microsoft.com/office/drawing/2014/main" id="{BA261D41-F3DE-5DA4-0BA1-CD927FE26F83}"/>
              </a:ext>
            </a:extLst>
          </p:cNvPr>
          <p:cNvSpPr txBox="1"/>
          <p:nvPr/>
        </p:nvSpPr>
        <p:spPr>
          <a:xfrm>
            <a:off x="7086600" y="5846506"/>
            <a:ext cx="2460225" cy="400110"/>
          </a:xfrm>
          <a:prstGeom prst="rect">
            <a:avLst/>
          </a:prstGeom>
          <a:noFill/>
        </p:spPr>
        <p:txBody>
          <a:bodyPr wrap="none" rtlCol="0">
            <a:spAutoFit/>
          </a:bodyPr>
          <a:lstStyle/>
          <a:p>
            <a:r>
              <a:rPr lang="en-US" sz="2000" b="1" dirty="0"/>
              <a:t>“COUNTY CONTROL”!</a:t>
            </a:r>
          </a:p>
        </p:txBody>
      </p:sp>
      <p:sp>
        <p:nvSpPr>
          <p:cNvPr id="5" name="Footer Placeholder 4">
            <a:extLst>
              <a:ext uri="{FF2B5EF4-FFF2-40B4-BE49-F238E27FC236}">
                <a16:creationId xmlns:a16="http://schemas.microsoft.com/office/drawing/2014/main" id="{6A411216-CBEA-3707-9B02-4ED6340239DA}"/>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30811026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7168AEF-353F-54B9-130D-FA36FB0F914A}"/>
              </a:ext>
            </a:extLst>
          </p:cNvPr>
          <p:cNvSpPr txBox="1"/>
          <p:nvPr/>
        </p:nvSpPr>
        <p:spPr>
          <a:xfrm>
            <a:off x="1005840" y="176784"/>
            <a:ext cx="9558528" cy="6370975"/>
          </a:xfrm>
          <a:prstGeom prst="rect">
            <a:avLst/>
          </a:prstGeom>
          <a:noFill/>
        </p:spPr>
        <p:txBody>
          <a:bodyPr wrap="square" rtlCol="0">
            <a:spAutoFit/>
          </a:bodyPr>
          <a:lstStyle/>
          <a:p>
            <a:r>
              <a:rPr lang="en-US" sz="2400" b="1" dirty="0"/>
              <a:t>YOUR PROCEDURES AND GUIDELINES SHOULD ADDRESS THE FOLLOWING:</a:t>
            </a:r>
          </a:p>
          <a:p>
            <a:endParaRPr lang="en-US" sz="2400" b="1" dirty="0"/>
          </a:p>
          <a:p>
            <a:pPr marL="342900" indent="-342900">
              <a:buFont typeface="Wingdings" panose="05000000000000000000" pitchFamily="2" charset="2"/>
              <a:buChar char="v"/>
            </a:pPr>
            <a:r>
              <a:rPr lang="en-US" sz="2400" b="1" dirty="0">
                <a:solidFill>
                  <a:srgbClr val="FF0000"/>
                </a:solidFill>
              </a:rPr>
              <a:t>WHO’S RESPONSIBLE FOR 811 ONE CALL?  GET TICKET NUMBER!</a:t>
            </a:r>
          </a:p>
          <a:p>
            <a:pPr marL="342900" indent="-342900">
              <a:buFont typeface="Wingdings" panose="05000000000000000000" pitchFamily="2" charset="2"/>
              <a:buChar char="v"/>
            </a:pPr>
            <a:r>
              <a:rPr lang="en-US" sz="2400" b="1" dirty="0"/>
              <a:t>HAS THE SURVEYOR DONE PRELIMINARY MEASUREMENTS AND KNOW WHERE TO LOOK SO THAT THERE ARE NO “WILD GOOSE CHASES”?</a:t>
            </a:r>
          </a:p>
          <a:p>
            <a:pPr marL="342900" indent="-342900">
              <a:buFont typeface="Wingdings" panose="05000000000000000000" pitchFamily="2" charset="2"/>
              <a:buChar char="v"/>
            </a:pPr>
            <a:r>
              <a:rPr lang="en-US" sz="2400" b="1" dirty="0">
                <a:solidFill>
                  <a:srgbClr val="FF0000"/>
                </a:solidFill>
              </a:rPr>
              <a:t>HAS THE SURVEYOR DONE RESEARCH AND KNOW WHAT THEY ARE LOOKING FOR?  MAGNETIC VS. NON MAGNETIC</a:t>
            </a:r>
          </a:p>
          <a:p>
            <a:pPr marL="342900" indent="-342900">
              <a:buFont typeface="Wingdings" panose="05000000000000000000" pitchFamily="2" charset="2"/>
              <a:buChar char="v"/>
            </a:pPr>
            <a:r>
              <a:rPr lang="en-US" sz="2400" b="1" dirty="0"/>
              <a:t>IS THIS IN ASPHALT VS. GRAVEL DIRT?  EXPECTED DEPTH?  TYPE OF EQUIPMENT NEEDED FOR THE RECOVERY.</a:t>
            </a:r>
          </a:p>
          <a:p>
            <a:pPr marL="342900" indent="-342900">
              <a:buFont typeface="Wingdings" panose="05000000000000000000" pitchFamily="2" charset="2"/>
              <a:buChar char="v"/>
            </a:pPr>
            <a:r>
              <a:rPr lang="en-US" sz="2400" b="1" dirty="0">
                <a:solidFill>
                  <a:srgbClr val="FF0000"/>
                </a:solidFill>
              </a:rPr>
              <a:t>IS THE SURVEYOR OR HIS REPRESENTATIVE GOING TO BE ON SITE TO DIRECT THE DIG?</a:t>
            </a:r>
          </a:p>
          <a:p>
            <a:pPr marL="342900" indent="-342900">
              <a:buFont typeface="Wingdings" panose="05000000000000000000" pitchFamily="2" charset="2"/>
              <a:buChar char="v"/>
            </a:pPr>
            <a:r>
              <a:rPr lang="en-US" sz="2400" b="1" dirty="0"/>
              <a:t> HOW MUCH LEAD TIME IS REQUIRED BY THE COUNTY?</a:t>
            </a:r>
          </a:p>
          <a:p>
            <a:pPr marL="342900" indent="-342900">
              <a:buFont typeface="Wingdings" panose="05000000000000000000" pitchFamily="2" charset="2"/>
              <a:buChar char="v"/>
            </a:pPr>
            <a:r>
              <a:rPr lang="en-US" sz="2400" b="1" dirty="0">
                <a:solidFill>
                  <a:srgbClr val="FF0000"/>
                </a:solidFill>
              </a:rPr>
              <a:t>WHO IS THE SURVEYOR’S CLIENT?</a:t>
            </a:r>
          </a:p>
          <a:p>
            <a:pPr marL="342900" indent="-342900">
              <a:buFont typeface="Wingdings" panose="05000000000000000000" pitchFamily="2" charset="2"/>
              <a:buChar char="v"/>
            </a:pPr>
            <a:r>
              <a:rPr lang="en-US" sz="2400" b="1" dirty="0"/>
              <a:t>REQUIRE THE SURVEYOR TO FILE HIS LAND SURVEY REFERENCE REPORTS ON ALL DUG FOR CORNERS, EVEN THE ONES NOT FOUND.  NO NEED TO EVER DIG AGAIN!</a:t>
            </a:r>
          </a:p>
          <a:p>
            <a:pPr marL="342900" indent="-342900">
              <a:buFont typeface="Wingdings" panose="05000000000000000000" pitchFamily="2" charset="2"/>
              <a:buChar char="v"/>
            </a:pPr>
            <a:r>
              <a:rPr lang="en-US" sz="2400" b="1" dirty="0">
                <a:solidFill>
                  <a:srgbClr val="FF0000"/>
                </a:solidFill>
              </a:rPr>
              <a:t>ASPHALT VS. GRAVEL / DIRT</a:t>
            </a:r>
          </a:p>
        </p:txBody>
      </p:sp>
      <p:sp>
        <p:nvSpPr>
          <p:cNvPr id="2" name="Footer Placeholder 1">
            <a:extLst>
              <a:ext uri="{FF2B5EF4-FFF2-40B4-BE49-F238E27FC236}">
                <a16:creationId xmlns:a16="http://schemas.microsoft.com/office/drawing/2014/main" id="{2971E64A-EE93-5BC5-DBF9-C1EF1EE941FB}"/>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3219607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E60EB6-1B62-1E75-D7D1-CEE6DCFD4927}"/>
              </a:ext>
            </a:extLst>
          </p:cNvPr>
          <p:cNvSpPr>
            <a:spLocks noGrp="1"/>
          </p:cNvSpPr>
          <p:nvPr>
            <p:ph type="title"/>
          </p:nvPr>
        </p:nvSpPr>
        <p:spPr/>
        <p:txBody>
          <a:bodyPr/>
          <a:lstStyle/>
          <a:p>
            <a:r>
              <a:rPr lang="en-US" b="1" dirty="0">
                <a:solidFill>
                  <a:srgbClr val="C00000"/>
                </a:solidFill>
              </a:rPr>
              <a:t>WHAT ABOUT ASPHALT ROADS?</a:t>
            </a:r>
          </a:p>
        </p:txBody>
      </p:sp>
      <p:sp>
        <p:nvSpPr>
          <p:cNvPr id="3" name="Content Placeholder 2">
            <a:extLst>
              <a:ext uri="{FF2B5EF4-FFF2-40B4-BE49-F238E27FC236}">
                <a16:creationId xmlns:a16="http://schemas.microsoft.com/office/drawing/2014/main" id="{C27FC0BE-E0B8-F309-5B0C-306E11017477}"/>
              </a:ext>
            </a:extLst>
          </p:cNvPr>
          <p:cNvSpPr>
            <a:spLocks noGrp="1"/>
          </p:cNvSpPr>
          <p:nvPr>
            <p:ph idx="1"/>
          </p:nvPr>
        </p:nvSpPr>
        <p:spPr>
          <a:xfrm>
            <a:off x="838200" y="1825625"/>
            <a:ext cx="10909300" cy="4351338"/>
          </a:xfrm>
        </p:spPr>
        <p:txBody>
          <a:bodyPr/>
          <a:lstStyle/>
          <a:p>
            <a:r>
              <a:rPr lang="en-US" b="1" dirty="0"/>
              <a:t>A DELICATE SITUATION</a:t>
            </a:r>
          </a:p>
          <a:p>
            <a:r>
              <a:rPr lang="en-US" b="1" cap="all" dirty="0"/>
              <a:t>Magnetic versus Non Magnetic Markers</a:t>
            </a:r>
          </a:p>
          <a:p>
            <a:r>
              <a:rPr lang="en-US" b="1" dirty="0"/>
              <a:t>REHAB PROJECTS ARE THE IDEAL TIME TO COMPLY WITH 19-1430</a:t>
            </a:r>
          </a:p>
          <a:p>
            <a:r>
              <a:rPr lang="en-US" b="1" dirty="0"/>
              <a:t> ASSESSMENT OF THE LIKELIHOOD THAT THE MARKER IS STILL THERE.</a:t>
            </a:r>
          </a:p>
          <a:p>
            <a:r>
              <a:rPr lang="en-US" b="1" dirty="0"/>
              <a:t>MAKE PROVISIONS FOR REPAIR BY COUNTY FORCES</a:t>
            </a:r>
          </a:p>
          <a:p>
            <a:r>
              <a:rPr lang="en-US" b="1" dirty="0"/>
              <a:t>THE USE OF MONUMENT BOXES: PROS AND CONS</a:t>
            </a:r>
          </a:p>
        </p:txBody>
      </p:sp>
      <p:sp>
        <p:nvSpPr>
          <p:cNvPr id="4" name="Footer Placeholder 3">
            <a:extLst>
              <a:ext uri="{FF2B5EF4-FFF2-40B4-BE49-F238E27FC236}">
                <a16:creationId xmlns:a16="http://schemas.microsoft.com/office/drawing/2014/main" id="{CF0FFE4E-3CF1-DCAC-5957-A26E7925B8D6}"/>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12553077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9300827-3555-B2B7-F79A-0B71E835A1FF}"/>
              </a:ext>
            </a:extLst>
          </p:cNvPr>
          <p:cNvSpPr txBox="1"/>
          <p:nvPr/>
        </p:nvSpPr>
        <p:spPr>
          <a:xfrm>
            <a:off x="926592" y="646176"/>
            <a:ext cx="9912096" cy="4401205"/>
          </a:xfrm>
          <a:prstGeom prst="rect">
            <a:avLst/>
          </a:prstGeom>
          <a:noFill/>
        </p:spPr>
        <p:txBody>
          <a:bodyPr wrap="square" rtlCol="0">
            <a:spAutoFit/>
          </a:bodyPr>
          <a:lstStyle/>
          <a:p>
            <a:pPr algn="ctr"/>
            <a:r>
              <a:rPr lang="en-US" sz="3200" dirty="0">
                <a:solidFill>
                  <a:srgbClr val="C00000"/>
                </a:solidFill>
              </a:rPr>
              <a:t>THE </a:t>
            </a:r>
            <a:r>
              <a:rPr lang="en-US" sz="3200" b="1" u="sng" dirty="0">
                <a:solidFill>
                  <a:srgbClr val="C00000"/>
                </a:solidFill>
              </a:rPr>
              <a:t>ULTIMATE BENEFIT </a:t>
            </a:r>
            <a:r>
              <a:rPr lang="en-US" sz="3200" dirty="0">
                <a:solidFill>
                  <a:srgbClr val="C00000"/>
                </a:solidFill>
              </a:rPr>
              <a:t>IS TO THE ULTIMATE END USER:</a:t>
            </a:r>
          </a:p>
          <a:p>
            <a:pPr algn="ctr"/>
            <a:r>
              <a:rPr lang="en-US" sz="3200" b="1" u="sng" dirty="0">
                <a:solidFill>
                  <a:srgbClr val="C00000"/>
                </a:solidFill>
              </a:rPr>
              <a:t>YOUR CITIZENS AND TAXPAYERS</a:t>
            </a:r>
            <a:r>
              <a:rPr lang="en-US" sz="3200" dirty="0">
                <a:solidFill>
                  <a:srgbClr val="C00000"/>
                </a:solidFill>
              </a:rPr>
              <a:t>!</a:t>
            </a:r>
          </a:p>
          <a:p>
            <a:endParaRPr lang="en-US" sz="2800" dirty="0"/>
          </a:p>
          <a:p>
            <a:endParaRPr lang="en-US" sz="2800" dirty="0"/>
          </a:p>
          <a:p>
            <a:endParaRPr lang="en-US" sz="2800" dirty="0"/>
          </a:p>
          <a:p>
            <a:pPr algn="ctr"/>
            <a:r>
              <a:rPr lang="en-US" sz="4400" dirty="0"/>
              <a:t>QUESTIONS? AND ANSWERS!</a:t>
            </a:r>
          </a:p>
          <a:p>
            <a:pPr algn="ctr"/>
            <a:endParaRPr lang="en-US" sz="4400" dirty="0"/>
          </a:p>
          <a:p>
            <a:pPr algn="ctr"/>
            <a:r>
              <a:rPr lang="en-US" sz="4400" dirty="0"/>
              <a:t>ssbrosemer@gmail.com</a:t>
            </a:r>
          </a:p>
        </p:txBody>
      </p:sp>
      <p:sp>
        <p:nvSpPr>
          <p:cNvPr id="2" name="Footer Placeholder 1">
            <a:extLst>
              <a:ext uri="{FF2B5EF4-FFF2-40B4-BE49-F238E27FC236}">
                <a16:creationId xmlns:a16="http://schemas.microsoft.com/office/drawing/2014/main" id="{8E52FE3C-CEBF-7671-1245-D0F96FEB739F}"/>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21080097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0368" y="207264"/>
            <a:ext cx="8390063" cy="6001643"/>
          </a:xfrm>
          <a:prstGeom prst="rect">
            <a:avLst/>
          </a:prstGeom>
          <a:noFill/>
        </p:spPr>
        <p:txBody>
          <a:bodyPr wrap="square" rtlCol="0">
            <a:spAutoFit/>
          </a:bodyPr>
          <a:lstStyle/>
          <a:p>
            <a:pPr algn="ctr"/>
            <a:r>
              <a:rPr lang="en-US" sz="2400" dirty="0"/>
              <a:t>WHO AM I?</a:t>
            </a:r>
          </a:p>
          <a:p>
            <a:endParaRPr lang="en-US" dirty="0"/>
          </a:p>
          <a:p>
            <a:pPr marL="285750" indent="-285750">
              <a:buFont typeface="Arial" charset="0"/>
              <a:buChar char="•"/>
            </a:pPr>
            <a:r>
              <a:rPr lang="en-US" b="1" dirty="0"/>
              <a:t>SON OF MY PRINCIPLE MENTOR, THE LATE JAMES H. BROSEMER, KS LS #0082.</a:t>
            </a:r>
          </a:p>
          <a:p>
            <a:pPr marL="285750" indent="-285750">
              <a:buFont typeface="Arial" charset="0"/>
              <a:buChar char="•"/>
            </a:pPr>
            <a:r>
              <a:rPr lang="en-US" b="1" dirty="0">
                <a:solidFill>
                  <a:srgbClr val="FF0000"/>
                </a:solidFill>
              </a:rPr>
              <a:t>GRADUATE OF WICHITA STATE UNIVERSITY IN SECONDARY EDUCATION AND AMERICAN HISTORY.  FORMER SECONDARY EDUCATION TEACHER.</a:t>
            </a:r>
          </a:p>
          <a:p>
            <a:pPr marL="285750" indent="-285750">
              <a:buFont typeface="Arial" charset="0"/>
              <a:buChar char="•"/>
            </a:pPr>
            <a:r>
              <a:rPr lang="en-US" b="1" dirty="0"/>
              <a:t>LICENSED BY EXAM IN 1980.</a:t>
            </a:r>
          </a:p>
          <a:p>
            <a:pPr marL="285750" indent="-285750">
              <a:buFont typeface="Arial" charset="0"/>
              <a:buChar char="•"/>
            </a:pPr>
            <a:r>
              <a:rPr lang="en-US" b="1" dirty="0">
                <a:solidFill>
                  <a:srgbClr val="FF0000"/>
                </a:solidFill>
              </a:rPr>
              <a:t>LICENSED IN PRIVATE PRACTICE FOR 44 YEARS.</a:t>
            </a:r>
          </a:p>
          <a:p>
            <a:pPr marL="285750" indent="-285750">
              <a:buFont typeface="Arial" charset="0"/>
              <a:buChar char="•"/>
            </a:pPr>
            <a:r>
              <a:rPr lang="en-US" b="1" dirty="0"/>
              <a:t>REGULAR CONTRIBUTER TO SECTION LINES &amp; PRESENTER OF SEMINARS.</a:t>
            </a:r>
          </a:p>
          <a:p>
            <a:pPr marL="285750" indent="-285750">
              <a:buFont typeface="Arial" charset="0"/>
              <a:buChar char="•"/>
            </a:pPr>
            <a:r>
              <a:rPr lang="en-US" b="1" dirty="0">
                <a:solidFill>
                  <a:srgbClr val="FF0000"/>
                </a:solidFill>
              </a:rPr>
              <a:t>PAST PRESIDENT OF KSLS (1988 &amp; 1989) AND PAST BOARD MEMBER.</a:t>
            </a:r>
          </a:p>
          <a:p>
            <a:pPr marL="285750" indent="-285750">
              <a:buFont typeface="Arial" charset="0"/>
              <a:buChar char="•"/>
            </a:pPr>
            <a:r>
              <a:rPr lang="en-US" b="1" dirty="0"/>
              <a:t>LIFETIME MEMBER OF KSLS.</a:t>
            </a:r>
          </a:p>
          <a:p>
            <a:pPr marL="285750" indent="-285750">
              <a:buFont typeface="Arial" charset="0"/>
              <a:buChar char="•"/>
            </a:pPr>
            <a:r>
              <a:rPr lang="en-US" b="1" dirty="0">
                <a:solidFill>
                  <a:srgbClr val="FF0000"/>
                </a:solidFill>
              </a:rPr>
              <a:t>HEAD CHAINMAN AWARD IN KANSAS (2) AND NEBRASKA.</a:t>
            </a:r>
          </a:p>
          <a:p>
            <a:pPr marL="285750" indent="-285750">
              <a:buFont typeface="Arial" charset="0"/>
              <a:buChar char="•"/>
            </a:pPr>
            <a:r>
              <a:rPr lang="en-US" b="1" dirty="0"/>
              <a:t>THREE KSLS PRESIDENTIAL CITATIONS.</a:t>
            </a:r>
          </a:p>
          <a:p>
            <a:pPr marL="285750" indent="-285750">
              <a:buFont typeface="Arial" charset="0"/>
              <a:buChar char="•"/>
            </a:pPr>
            <a:r>
              <a:rPr lang="en-US" b="1" dirty="0">
                <a:solidFill>
                  <a:srgbClr val="FF0000"/>
                </a:solidFill>
              </a:rPr>
              <a:t>MEMBER OF THE BOARD OF DIRECTORS OF THE KSLS CHARITABLE FOUNDATION.</a:t>
            </a:r>
          </a:p>
          <a:p>
            <a:pPr marL="285750" indent="-285750">
              <a:buFont typeface="Arial" charset="0"/>
              <a:buChar char="•"/>
            </a:pPr>
            <a:r>
              <a:rPr lang="en-US" b="1" dirty="0"/>
              <a:t>FORMER LAND SURVEY MEMBER OF THE KANSAS STATE BOARD OF TECHNICAL PROFESSIONS (KSBTP) FOR 3 TERMS FROM 2008-2018.  Chair 2015-2016</a:t>
            </a:r>
          </a:p>
          <a:p>
            <a:pPr marL="285750" indent="-285750">
              <a:buFont typeface="Arial" charset="0"/>
              <a:buChar char="•"/>
            </a:pPr>
            <a:r>
              <a:rPr lang="en-US" b="1" dirty="0">
                <a:solidFill>
                  <a:srgbClr val="FF0000"/>
                </a:solidFill>
              </a:rPr>
              <a:t>CURRENT COMPLAINT INVESTIGATOR FOR THE KSBTP.</a:t>
            </a:r>
          </a:p>
          <a:p>
            <a:pPr marL="285750" indent="-285750">
              <a:buFont typeface="Arial" charset="0"/>
              <a:buChar char="•"/>
            </a:pPr>
            <a:r>
              <a:rPr lang="en-US" b="1" dirty="0"/>
              <a:t>CONSULTANT TO THE KSBTP ON STATE SPECIFIC EXAM AND MINIMUM STANDARDS.</a:t>
            </a:r>
          </a:p>
          <a:p>
            <a:pPr marL="285750" indent="-285750">
              <a:buFont typeface="Arial" charset="0"/>
              <a:buChar char="•"/>
            </a:pPr>
            <a:r>
              <a:rPr lang="en-US" b="1" dirty="0">
                <a:solidFill>
                  <a:srgbClr val="FF0000"/>
                </a:solidFill>
              </a:rPr>
              <a:t>2012 CHAIR OF THE EMPORIA AREA CHAMBER OF COMMERCE.</a:t>
            </a:r>
          </a:p>
          <a:p>
            <a:pPr marL="285750" indent="-285750">
              <a:buFont typeface="Arial" charset="0"/>
              <a:buChar char="•"/>
            </a:pPr>
            <a:r>
              <a:rPr lang="en-US" b="1" dirty="0"/>
              <a:t>ADJUNCT INSTRUCTOR AT KCKCC IN REAL PROPERTY LAW &amp; BOUNDARY CONTROL</a:t>
            </a:r>
          </a:p>
          <a:p>
            <a:pPr marL="285750" indent="-285750">
              <a:buFont typeface="Arial" charset="0"/>
              <a:buChar char="•"/>
            </a:pPr>
            <a:r>
              <a:rPr lang="en-US" b="1" dirty="0">
                <a:solidFill>
                  <a:srgbClr val="FF0000"/>
                </a:solidFill>
              </a:rPr>
              <a:t>CO-AUTHOR OF </a:t>
            </a:r>
            <a:r>
              <a:rPr lang="en-US" b="1" i="1" dirty="0">
                <a:solidFill>
                  <a:srgbClr val="FF0000"/>
                </a:solidFill>
              </a:rPr>
              <a:t>BOUNDARY SURVEYING IN KANSAS  - A GUIDE FOR SURVEYORS</a:t>
            </a:r>
          </a:p>
          <a:p>
            <a:pPr marL="285750" indent="-285750">
              <a:buFont typeface="Arial" charset="0"/>
              <a:buChar char="•"/>
            </a:pPr>
            <a:endParaRPr lang="en-US" dirty="0"/>
          </a:p>
        </p:txBody>
      </p:sp>
      <p:sp>
        <p:nvSpPr>
          <p:cNvPr id="3" name="Footer Placeholder 2"/>
          <p:cNvSpPr>
            <a:spLocks noGrp="1"/>
          </p:cNvSpPr>
          <p:nvPr>
            <p:ph type="ftr" sz="quarter" idx="11"/>
          </p:nvPr>
        </p:nvSpPr>
        <p:spPr/>
        <p:txBody>
          <a:bodyPr/>
          <a:lstStyle/>
          <a:p>
            <a:r>
              <a:rPr lang="en-US"/>
              <a:t>© Steven S. Brosemer 2024</a:t>
            </a:r>
            <a:endParaRPr lang="en-US" dirty="0"/>
          </a:p>
        </p:txBody>
      </p:sp>
      <p:sp>
        <p:nvSpPr>
          <p:cNvPr id="5" name="TextBox 4">
            <a:extLst>
              <a:ext uri="{FF2B5EF4-FFF2-40B4-BE49-F238E27FC236}">
                <a16:creationId xmlns:a16="http://schemas.microsoft.com/office/drawing/2014/main" id="{11B41072-5296-D0FA-B338-9D5C9C613C12}"/>
              </a:ext>
            </a:extLst>
          </p:cNvPr>
          <p:cNvSpPr txBox="1"/>
          <p:nvPr/>
        </p:nvSpPr>
        <p:spPr>
          <a:xfrm>
            <a:off x="8996516" y="1307690"/>
            <a:ext cx="2880851" cy="2246769"/>
          </a:xfrm>
          <a:prstGeom prst="rect">
            <a:avLst/>
          </a:prstGeom>
          <a:noFill/>
        </p:spPr>
        <p:txBody>
          <a:bodyPr wrap="square" rtlCol="0">
            <a:spAutoFit/>
          </a:bodyPr>
          <a:lstStyle/>
          <a:p>
            <a:r>
              <a:rPr lang="en-US" sz="2000" b="1" dirty="0"/>
              <a:t>“Kansas has 105 Counties. That means there are 105 Kingdoms.” </a:t>
            </a:r>
          </a:p>
          <a:p>
            <a:r>
              <a:rPr lang="en-US" sz="2000" b="1" i="1" dirty="0"/>
              <a:t>James H. (Tony) Brosemer, PS 82,</a:t>
            </a:r>
          </a:p>
          <a:p>
            <a:r>
              <a:rPr lang="en-US" sz="2000" b="1" i="1" dirty="0"/>
              <a:t>Who work for KDOT in all 105 counties.</a:t>
            </a:r>
          </a:p>
        </p:txBody>
      </p:sp>
      <p:sp>
        <p:nvSpPr>
          <p:cNvPr id="6" name="TextBox 5">
            <a:extLst>
              <a:ext uri="{FF2B5EF4-FFF2-40B4-BE49-F238E27FC236}">
                <a16:creationId xmlns:a16="http://schemas.microsoft.com/office/drawing/2014/main" id="{934E5172-F039-C2F8-6F5D-EF343EDFBEF4}"/>
              </a:ext>
            </a:extLst>
          </p:cNvPr>
          <p:cNvSpPr txBox="1"/>
          <p:nvPr/>
        </p:nvSpPr>
        <p:spPr>
          <a:xfrm>
            <a:off x="8912352" y="1324994"/>
            <a:ext cx="2938272" cy="2222877"/>
          </a:xfrm>
          <a:prstGeom prst="rect">
            <a:avLst/>
          </a:prstGeom>
          <a:noFill/>
          <a:ln w="34925">
            <a:solidFill>
              <a:srgbClr val="C00000"/>
            </a:solidFill>
          </a:ln>
        </p:spPr>
        <p:txBody>
          <a:bodyPr wrap="square" rtlCol="0">
            <a:spAutoFit/>
          </a:bodyPr>
          <a:lstStyle/>
          <a:p>
            <a:endParaRPr lang="en-US" dirty="0"/>
          </a:p>
        </p:txBody>
      </p:sp>
    </p:spTree>
    <p:extLst>
      <p:ext uri="{BB962C8B-B14F-4D97-AF65-F5344CB8AC3E}">
        <p14:creationId xmlns:p14="http://schemas.microsoft.com/office/powerpoint/2010/main" val="260320073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B593B-3491-9940-14E5-63AC488CEC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6320" y="1078401"/>
            <a:ext cx="5014452" cy="3760839"/>
          </a:xfrm>
          <a:prstGeom prst="rect">
            <a:avLst/>
          </a:prstGeom>
        </p:spPr>
      </p:pic>
      <p:pic>
        <p:nvPicPr>
          <p:cNvPr id="6" name="Picture 5">
            <a:extLst>
              <a:ext uri="{FF2B5EF4-FFF2-40B4-BE49-F238E27FC236}">
                <a16:creationId xmlns:a16="http://schemas.microsoft.com/office/drawing/2014/main" id="{E43C41FD-9D81-7F0D-D745-14D4AC7488D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Lst>
          </a:blip>
          <a:stretch>
            <a:fillRect/>
          </a:stretch>
        </p:blipFill>
        <p:spPr>
          <a:xfrm>
            <a:off x="7573903" y="550213"/>
            <a:ext cx="4077716" cy="5585272"/>
          </a:xfrm>
          <a:prstGeom prst="rect">
            <a:avLst/>
          </a:prstGeom>
        </p:spPr>
      </p:pic>
      <p:sp>
        <p:nvSpPr>
          <p:cNvPr id="7" name="TextBox 6">
            <a:extLst>
              <a:ext uri="{FF2B5EF4-FFF2-40B4-BE49-F238E27FC236}">
                <a16:creationId xmlns:a16="http://schemas.microsoft.com/office/drawing/2014/main" id="{EAFFCB27-6B84-5C2E-2E2F-14CA3471193A}"/>
              </a:ext>
            </a:extLst>
          </p:cNvPr>
          <p:cNvSpPr txBox="1"/>
          <p:nvPr/>
        </p:nvSpPr>
        <p:spPr>
          <a:xfrm>
            <a:off x="377952" y="414528"/>
            <a:ext cx="6754368" cy="523220"/>
          </a:xfrm>
          <a:prstGeom prst="rect">
            <a:avLst/>
          </a:prstGeom>
          <a:noFill/>
        </p:spPr>
        <p:txBody>
          <a:bodyPr wrap="square" rtlCol="0">
            <a:spAutoFit/>
          </a:bodyPr>
          <a:lstStyle/>
          <a:p>
            <a:r>
              <a:rPr lang="en-US" sz="2800" b="1" dirty="0">
                <a:solidFill>
                  <a:schemeClr val="accent4">
                    <a:lumMod val="50000"/>
                  </a:schemeClr>
                </a:solidFill>
              </a:rPr>
              <a:t>FINDING SURVEYOR &amp; LANDOWNER GOLD!</a:t>
            </a:r>
          </a:p>
        </p:txBody>
      </p:sp>
      <p:sp>
        <p:nvSpPr>
          <p:cNvPr id="8" name="TextBox 7">
            <a:extLst>
              <a:ext uri="{FF2B5EF4-FFF2-40B4-BE49-F238E27FC236}">
                <a16:creationId xmlns:a16="http://schemas.microsoft.com/office/drawing/2014/main" id="{748DE559-F217-5C0C-8F11-B53CE95BE86D}"/>
              </a:ext>
            </a:extLst>
          </p:cNvPr>
          <p:cNvSpPr txBox="1"/>
          <p:nvPr/>
        </p:nvSpPr>
        <p:spPr>
          <a:xfrm>
            <a:off x="231648" y="4974336"/>
            <a:ext cx="7144512" cy="830997"/>
          </a:xfrm>
          <a:prstGeom prst="rect">
            <a:avLst/>
          </a:prstGeom>
          <a:noFill/>
        </p:spPr>
        <p:txBody>
          <a:bodyPr wrap="square" rtlCol="0">
            <a:spAutoFit/>
          </a:bodyPr>
          <a:lstStyle/>
          <a:p>
            <a:r>
              <a:rPr lang="en-US" sz="2400" dirty="0"/>
              <a:t>THE </a:t>
            </a:r>
            <a:r>
              <a:rPr lang="en-US" sz="2400" b="1" u="sng" dirty="0"/>
              <a:t>ULTIMATE BENEFIT </a:t>
            </a:r>
            <a:r>
              <a:rPr lang="en-US" sz="2400" dirty="0"/>
              <a:t>IS TO THE ULTIMATE END USER:</a:t>
            </a:r>
          </a:p>
          <a:p>
            <a:r>
              <a:rPr lang="en-US" sz="2400" b="1" u="sng" dirty="0"/>
              <a:t>YOUR CITIZENS AND TAXPAYERS</a:t>
            </a:r>
            <a:r>
              <a:rPr lang="en-US" sz="2400" dirty="0"/>
              <a:t>!</a:t>
            </a:r>
          </a:p>
        </p:txBody>
      </p:sp>
      <p:sp>
        <p:nvSpPr>
          <p:cNvPr id="9" name="Oval 8">
            <a:extLst>
              <a:ext uri="{FF2B5EF4-FFF2-40B4-BE49-F238E27FC236}">
                <a16:creationId xmlns:a16="http://schemas.microsoft.com/office/drawing/2014/main" id="{8287100F-9372-8962-A70B-164CB0589F8D}"/>
              </a:ext>
            </a:extLst>
          </p:cNvPr>
          <p:cNvSpPr/>
          <p:nvPr/>
        </p:nvSpPr>
        <p:spPr>
          <a:xfrm>
            <a:off x="8298180" y="5227320"/>
            <a:ext cx="2430780" cy="441960"/>
          </a:xfrm>
          <a:prstGeom prst="ellipse">
            <a:avLst/>
          </a:prstGeom>
          <a:noFill/>
          <a:ln w="38100">
            <a:solidFill>
              <a:schemeClr val="accent4">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Footer Placeholder 1">
            <a:extLst>
              <a:ext uri="{FF2B5EF4-FFF2-40B4-BE49-F238E27FC236}">
                <a16:creationId xmlns:a16="http://schemas.microsoft.com/office/drawing/2014/main" id="{BBBBCDCA-3F37-4AE8-8D32-48BB1EAEFB38}"/>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797677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8BCBFC3-A829-6BE7-40D7-9FDF937F3CD3}"/>
              </a:ext>
            </a:extLst>
          </p:cNvPr>
          <p:cNvSpPr txBox="1"/>
          <p:nvPr/>
        </p:nvSpPr>
        <p:spPr>
          <a:xfrm>
            <a:off x="6802628" y="324612"/>
            <a:ext cx="4767072" cy="5755422"/>
          </a:xfrm>
          <a:prstGeom prst="rect">
            <a:avLst/>
          </a:prstGeom>
          <a:noFill/>
        </p:spPr>
        <p:txBody>
          <a:bodyPr wrap="square" rtlCol="0">
            <a:spAutoFit/>
          </a:bodyPr>
          <a:lstStyle/>
          <a:p>
            <a:r>
              <a:rPr lang="en-US" sz="2800" b="1" dirty="0"/>
              <a:t>How are County Roads opened?</a:t>
            </a:r>
          </a:p>
          <a:p>
            <a:pPr marL="342900" indent="-342900">
              <a:buAutoNum type="arabicParenR"/>
            </a:pPr>
            <a:r>
              <a:rPr lang="en-US" sz="2800" b="1" dirty="0"/>
              <a:t>By Act of the Legislature</a:t>
            </a:r>
          </a:p>
          <a:p>
            <a:pPr marL="342900" indent="-342900">
              <a:buAutoNum type="arabicParenR"/>
            </a:pPr>
            <a:r>
              <a:rPr lang="en-US" sz="2800" b="1" dirty="0"/>
              <a:t>By </a:t>
            </a:r>
            <a:r>
              <a:rPr lang="en-US" sz="2800" b="1" dirty="0" err="1"/>
              <a:t>KSA</a:t>
            </a:r>
            <a:r>
              <a:rPr lang="en-US" sz="2800" b="1" dirty="0"/>
              <a:t> 68-102 et. seq.</a:t>
            </a:r>
          </a:p>
          <a:p>
            <a:pPr marL="342900" indent="-342900">
              <a:buAutoNum type="arabicParenR"/>
            </a:pPr>
            <a:r>
              <a:rPr lang="en-US" sz="2800" b="1" dirty="0"/>
              <a:t>By purchase (Road Deed)</a:t>
            </a:r>
          </a:p>
          <a:p>
            <a:pPr marL="342900" indent="-342900">
              <a:buAutoNum type="arabicParenR"/>
            </a:pPr>
            <a:r>
              <a:rPr lang="en-US" sz="2800" b="1" dirty="0"/>
              <a:t>By Donation</a:t>
            </a:r>
          </a:p>
          <a:p>
            <a:pPr marL="342900" indent="-342900">
              <a:buAutoNum type="arabicParenR"/>
            </a:pPr>
            <a:r>
              <a:rPr lang="en-US" sz="2800" b="1" dirty="0"/>
              <a:t>By Condemnation</a:t>
            </a:r>
          </a:p>
          <a:p>
            <a:pPr marL="342900" indent="-342900">
              <a:buAutoNum type="arabicParenR"/>
            </a:pPr>
            <a:endParaRPr lang="en-US" sz="2800" dirty="0"/>
          </a:p>
          <a:p>
            <a:r>
              <a:rPr lang="en-US" sz="3600" b="1" dirty="0">
                <a:solidFill>
                  <a:srgbClr val="FF0000"/>
                </a:solidFill>
              </a:rPr>
              <a:t>They are ALL Legally </a:t>
            </a:r>
            <a:r>
              <a:rPr lang="en-US" sz="3600" b="1" u="sng" dirty="0">
                <a:solidFill>
                  <a:srgbClr val="FF0000"/>
                </a:solidFill>
              </a:rPr>
              <a:t>Easements</a:t>
            </a:r>
            <a:r>
              <a:rPr lang="en-US" sz="3600" b="1" dirty="0">
                <a:solidFill>
                  <a:srgbClr val="FF0000"/>
                </a:solidFill>
              </a:rPr>
              <a:t> and they are generally on or near the PLSS lines of a Section.</a:t>
            </a:r>
          </a:p>
        </p:txBody>
      </p:sp>
      <p:grpSp>
        <p:nvGrpSpPr>
          <p:cNvPr id="15" name="Group 12">
            <a:extLst>
              <a:ext uri="{FF2B5EF4-FFF2-40B4-BE49-F238E27FC236}">
                <a16:creationId xmlns:a16="http://schemas.microsoft.com/office/drawing/2014/main" id="{2D933490-C237-72F0-84E9-ACC2D6797797}"/>
              </a:ext>
            </a:extLst>
          </p:cNvPr>
          <p:cNvGrpSpPr>
            <a:grpSpLocks noChangeAspect="1"/>
          </p:cNvGrpSpPr>
          <p:nvPr/>
        </p:nvGrpSpPr>
        <p:grpSpPr bwMode="auto">
          <a:xfrm>
            <a:off x="505017" y="609601"/>
            <a:ext cx="6166380" cy="5461000"/>
            <a:chOff x="1401" y="0"/>
            <a:chExt cx="4878" cy="4320"/>
          </a:xfrm>
        </p:grpSpPr>
        <p:sp>
          <p:nvSpPr>
            <p:cNvPr id="16" name="AutoShape 11">
              <a:extLst>
                <a:ext uri="{FF2B5EF4-FFF2-40B4-BE49-F238E27FC236}">
                  <a16:creationId xmlns:a16="http://schemas.microsoft.com/office/drawing/2014/main" id="{52D985EC-AC1E-88F1-C4C2-ADFFB21818CA}"/>
                </a:ext>
              </a:extLst>
            </p:cNvPr>
            <p:cNvSpPr>
              <a:spLocks noChangeAspect="1" noChangeArrowheads="1" noTextEdit="1"/>
            </p:cNvSpPr>
            <p:nvPr/>
          </p:nvSpPr>
          <p:spPr bwMode="auto">
            <a:xfrm>
              <a:off x="1401" y="0"/>
              <a:ext cx="4878"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037" name="Picture 13">
              <a:extLst>
                <a:ext uri="{FF2B5EF4-FFF2-40B4-BE49-F238E27FC236}">
                  <a16:creationId xmlns:a16="http://schemas.microsoft.com/office/drawing/2014/main" id="{0188CC9E-5070-915F-3E6F-4A8A1BD839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 y="0"/>
              <a:ext cx="4882" cy="4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7DF51343-3C51-6520-6497-A3BED022931B}"/>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2063095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C98CCC-6E41-36DB-7C3F-F6BF0F9D0EB1}"/>
              </a:ext>
            </a:extLst>
          </p:cNvPr>
          <p:cNvSpPr txBox="1"/>
          <p:nvPr/>
        </p:nvSpPr>
        <p:spPr>
          <a:xfrm>
            <a:off x="7017512" y="206248"/>
            <a:ext cx="4693920" cy="6001643"/>
          </a:xfrm>
          <a:prstGeom prst="rect">
            <a:avLst/>
          </a:prstGeom>
          <a:noFill/>
        </p:spPr>
        <p:txBody>
          <a:bodyPr wrap="square" rtlCol="0">
            <a:spAutoFit/>
          </a:bodyPr>
          <a:lstStyle/>
          <a:p>
            <a:r>
              <a:rPr lang="en-US" sz="3200" dirty="0"/>
              <a:t>Original General Land Office Survey of 1857</a:t>
            </a:r>
          </a:p>
          <a:p>
            <a:endParaRPr lang="en-US" sz="3200" dirty="0"/>
          </a:p>
          <a:p>
            <a:r>
              <a:rPr lang="en-US" sz="3200" dirty="0"/>
              <a:t>All Lines have Monuments Set every Half Mile.</a:t>
            </a:r>
          </a:p>
          <a:p>
            <a:endParaRPr lang="en-US" sz="3200" dirty="0"/>
          </a:p>
          <a:p>
            <a:r>
              <a:rPr lang="en-US" sz="3200" b="1" dirty="0">
                <a:solidFill>
                  <a:srgbClr val="FF0000"/>
                </a:solidFill>
              </a:rPr>
              <a:t>Original Monuments</a:t>
            </a:r>
          </a:p>
          <a:p>
            <a:r>
              <a:rPr lang="en-US" sz="3200" b="1" dirty="0">
                <a:solidFill>
                  <a:srgbClr val="FF0000"/>
                </a:solidFill>
              </a:rPr>
              <a:t>Are Legally Unchangeable</a:t>
            </a:r>
          </a:p>
          <a:p>
            <a:r>
              <a:rPr lang="en-US" sz="3200" b="1" dirty="0">
                <a:solidFill>
                  <a:srgbClr val="FF0000"/>
                </a:solidFill>
              </a:rPr>
              <a:t>By Law!</a:t>
            </a:r>
          </a:p>
          <a:p>
            <a:endParaRPr lang="en-US" sz="3200" b="1" dirty="0">
              <a:solidFill>
                <a:srgbClr val="FF0000"/>
              </a:solidFill>
            </a:endParaRPr>
          </a:p>
          <a:p>
            <a:r>
              <a:rPr lang="en-US" sz="3200" b="1" dirty="0">
                <a:solidFill>
                  <a:srgbClr val="FF0000"/>
                </a:solidFill>
              </a:rPr>
              <a:t>County Surveyors and</a:t>
            </a:r>
          </a:p>
          <a:p>
            <a:r>
              <a:rPr lang="en-US" sz="3200" b="1" dirty="0">
                <a:solidFill>
                  <a:srgbClr val="FF0000"/>
                </a:solidFill>
              </a:rPr>
              <a:t>Their Corners marked</a:t>
            </a:r>
          </a:p>
        </p:txBody>
      </p:sp>
      <p:grpSp>
        <p:nvGrpSpPr>
          <p:cNvPr id="9" name="Group 4">
            <a:extLst>
              <a:ext uri="{FF2B5EF4-FFF2-40B4-BE49-F238E27FC236}">
                <a16:creationId xmlns:a16="http://schemas.microsoft.com/office/drawing/2014/main" id="{23DAA234-0217-E8D6-CFF7-21B8DC130299}"/>
              </a:ext>
            </a:extLst>
          </p:cNvPr>
          <p:cNvGrpSpPr>
            <a:grpSpLocks noChangeAspect="1"/>
          </p:cNvGrpSpPr>
          <p:nvPr/>
        </p:nvGrpSpPr>
        <p:grpSpPr bwMode="auto">
          <a:xfrm>
            <a:off x="487680" y="329504"/>
            <a:ext cx="6412992" cy="6220055"/>
            <a:chOff x="1613" y="0"/>
            <a:chExt cx="4454" cy="4320"/>
          </a:xfrm>
        </p:grpSpPr>
        <p:sp>
          <p:nvSpPr>
            <p:cNvPr id="10" name="AutoShape 3">
              <a:extLst>
                <a:ext uri="{FF2B5EF4-FFF2-40B4-BE49-F238E27FC236}">
                  <a16:creationId xmlns:a16="http://schemas.microsoft.com/office/drawing/2014/main" id="{ECA81D47-F2C7-0CDF-333B-98BD4F18C371}"/>
                </a:ext>
              </a:extLst>
            </p:cNvPr>
            <p:cNvSpPr>
              <a:spLocks noChangeAspect="1" noChangeArrowheads="1" noTextEdit="1"/>
            </p:cNvSpPr>
            <p:nvPr/>
          </p:nvSpPr>
          <p:spPr bwMode="auto">
            <a:xfrm>
              <a:off x="1613" y="0"/>
              <a:ext cx="4454"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a:extLst>
                <a:ext uri="{FF2B5EF4-FFF2-40B4-BE49-F238E27FC236}">
                  <a16:creationId xmlns:a16="http://schemas.microsoft.com/office/drawing/2014/main" id="{26370463-19A8-8B4C-292A-F1E3F8DC8A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3" y="0"/>
              <a:ext cx="4456" cy="4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Footer Placeholder 1">
            <a:extLst>
              <a:ext uri="{FF2B5EF4-FFF2-40B4-BE49-F238E27FC236}">
                <a16:creationId xmlns:a16="http://schemas.microsoft.com/office/drawing/2014/main" id="{31F51BEB-235A-84A6-4333-759FBA3358BA}"/>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3894605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341B99F-4F01-B334-3340-F363EE9C362D}"/>
              </a:ext>
            </a:extLst>
          </p:cNvPr>
          <p:cNvSpPr txBox="1"/>
          <p:nvPr/>
        </p:nvSpPr>
        <p:spPr>
          <a:xfrm>
            <a:off x="914400" y="403123"/>
            <a:ext cx="10225548" cy="584775"/>
          </a:xfrm>
          <a:prstGeom prst="rect">
            <a:avLst/>
          </a:prstGeom>
          <a:noFill/>
        </p:spPr>
        <p:txBody>
          <a:bodyPr wrap="square" rtlCol="0">
            <a:spAutoFit/>
          </a:bodyPr>
          <a:lstStyle/>
          <a:p>
            <a:r>
              <a:rPr lang="en-US" sz="3200" b="1" dirty="0"/>
              <a:t>What so special about these stones and other markers?</a:t>
            </a:r>
          </a:p>
        </p:txBody>
      </p:sp>
      <p:sp>
        <p:nvSpPr>
          <p:cNvPr id="6" name="TextBox 5">
            <a:extLst>
              <a:ext uri="{FF2B5EF4-FFF2-40B4-BE49-F238E27FC236}">
                <a16:creationId xmlns:a16="http://schemas.microsoft.com/office/drawing/2014/main" id="{ACE097B7-6181-8A46-514C-F6CAFA9F15F9}"/>
              </a:ext>
            </a:extLst>
          </p:cNvPr>
          <p:cNvSpPr txBox="1"/>
          <p:nvPr/>
        </p:nvSpPr>
        <p:spPr>
          <a:xfrm>
            <a:off x="707136" y="1258639"/>
            <a:ext cx="10863072" cy="4524315"/>
          </a:xfrm>
          <a:prstGeom prst="rect">
            <a:avLst/>
          </a:prstGeom>
          <a:noFill/>
        </p:spPr>
        <p:txBody>
          <a:bodyPr wrap="square">
            <a:spAutoFit/>
          </a:bodyPr>
          <a:lstStyle/>
          <a:p>
            <a:r>
              <a:rPr lang="en-US" sz="2400" b="1" dirty="0">
                <a:solidFill>
                  <a:srgbClr val="FF0000"/>
                </a:solidFill>
              </a:rPr>
              <a:t>19-1422. Rules to be observed in resurvey under authority of the United States. </a:t>
            </a:r>
          </a:p>
          <a:p>
            <a:r>
              <a:rPr lang="en-US" sz="2400" b="1" dirty="0">
                <a:solidFill>
                  <a:schemeClr val="accent1"/>
                </a:solidFill>
              </a:rPr>
              <a:t>In the resurvey of land surveyed under the authority of the United States, the land surveyor shall observe the following rules:</a:t>
            </a:r>
          </a:p>
          <a:p>
            <a:r>
              <a:rPr lang="en-US" sz="2400" b="1" dirty="0">
                <a:solidFill>
                  <a:srgbClr val="FF0000"/>
                </a:solidFill>
              </a:rPr>
              <a:t>First, Section and quarter-section corners, and all other corners established by the government survey, must stand as the true corners.</a:t>
            </a:r>
          </a:p>
          <a:p>
            <a:r>
              <a:rPr lang="en-US" sz="2400" b="1" dirty="0">
                <a:solidFill>
                  <a:schemeClr val="accent1"/>
                </a:solidFill>
              </a:rPr>
              <a:t>Second, They must be re-established at the identical spot where the original corner was located by the government surveyor, when this can be determined.</a:t>
            </a:r>
          </a:p>
          <a:p>
            <a:r>
              <a:rPr lang="en-US" sz="2400" b="1" dirty="0">
                <a:solidFill>
                  <a:srgbClr val="FF0000"/>
                </a:solidFill>
              </a:rPr>
              <a:t>Third, When this cannot be done, then said corners must be re-established in accordance with the provisions of </a:t>
            </a:r>
            <a:r>
              <a:rPr lang="en-US" sz="2400" b="1" dirty="0" err="1">
                <a:solidFill>
                  <a:srgbClr val="FF0000"/>
                </a:solidFill>
              </a:rPr>
              <a:t>K.S.A</a:t>
            </a:r>
            <a:r>
              <a:rPr lang="en-US" sz="2400" b="1" dirty="0">
                <a:solidFill>
                  <a:srgbClr val="FF0000"/>
                </a:solidFill>
              </a:rPr>
              <a:t>. 19-1412, and amendments thereto.</a:t>
            </a:r>
          </a:p>
          <a:p>
            <a:endParaRPr lang="en-US" sz="2400" b="1" dirty="0">
              <a:solidFill>
                <a:srgbClr val="FF0000"/>
              </a:solidFill>
            </a:endParaRPr>
          </a:p>
          <a:p>
            <a:r>
              <a:rPr lang="en-US" sz="2400" dirty="0"/>
              <a:t>History: L. 1891, </a:t>
            </a:r>
            <a:r>
              <a:rPr lang="en-US" sz="2400" dirty="0" err="1"/>
              <a:t>ch.</a:t>
            </a:r>
            <a:r>
              <a:rPr lang="en-US" sz="2400" dirty="0"/>
              <a:t> 89, § 6; R.S. 1923, 19-1422; L. 1961, </a:t>
            </a:r>
            <a:r>
              <a:rPr lang="en-US" sz="2400" dirty="0" err="1"/>
              <a:t>ch.</a:t>
            </a:r>
            <a:r>
              <a:rPr lang="en-US" sz="2400" dirty="0"/>
              <a:t> 136, § 4; L. 2011, </a:t>
            </a:r>
            <a:r>
              <a:rPr lang="en-US" sz="2400" dirty="0" err="1"/>
              <a:t>ch.</a:t>
            </a:r>
            <a:r>
              <a:rPr lang="en-US" sz="2400" dirty="0"/>
              <a:t> 49, § 10; July 1.</a:t>
            </a:r>
          </a:p>
        </p:txBody>
      </p:sp>
      <p:sp>
        <p:nvSpPr>
          <p:cNvPr id="2" name="Rectangle 1">
            <a:extLst>
              <a:ext uri="{FF2B5EF4-FFF2-40B4-BE49-F238E27FC236}">
                <a16:creationId xmlns:a16="http://schemas.microsoft.com/office/drawing/2014/main" id="{416E4390-71CD-C9FC-E271-31DBB29107A7}"/>
              </a:ext>
            </a:extLst>
          </p:cNvPr>
          <p:cNvSpPr/>
          <p:nvPr/>
        </p:nvSpPr>
        <p:spPr>
          <a:xfrm>
            <a:off x="698500" y="2425700"/>
            <a:ext cx="10566400" cy="749300"/>
          </a:xfrm>
          <a:prstGeom prst="rect">
            <a:avLst/>
          </a:prstGeom>
          <a:solidFill>
            <a:schemeClr val="accent1">
              <a:alpha val="0"/>
            </a:schemeClr>
          </a:solid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99BE50B5-EF22-72CE-1E16-D63185D53E2A}"/>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40987341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771715B-C8E8-ED0D-9123-A19453A55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3472" y="816864"/>
            <a:ext cx="6421120" cy="4815840"/>
          </a:xfrm>
          <a:prstGeom prst="rect">
            <a:avLst/>
          </a:prstGeom>
        </p:spPr>
      </p:pic>
      <p:pic>
        <p:nvPicPr>
          <p:cNvPr id="9" name="Picture 8">
            <a:extLst>
              <a:ext uri="{FF2B5EF4-FFF2-40B4-BE49-F238E27FC236}">
                <a16:creationId xmlns:a16="http://schemas.microsoft.com/office/drawing/2014/main" id="{06DE3FDC-ED61-B5E5-D635-AFCC42315D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7240" y="1393697"/>
            <a:ext cx="4809743" cy="3607307"/>
          </a:xfrm>
          <a:prstGeom prst="rect">
            <a:avLst/>
          </a:prstGeom>
        </p:spPr>
      </p:pic>
      <p:cxnSp>
        <p:nvCxnSpPr>
          <p:cNvPr id="11" name="Straight Arrow Connector 10">
            <a:extLst>
              <a:ext uri="{FF2B5EF4-FFF2-40B4-BE49-F238E27FC236}">
                <a16:creationId xmlns:a16="http://schemas.microsoft.com/office/drawing/2014/main" id="{96F1C632-176A-DEA2-E354-B2AED3C1C925}"/>
              </a:ext>
            </a:extLst>
          </p:cNvPr>
          <p:cNvCxnSpPr>
            <a:cxnSpLocks/>
          </p:cNvCxnSpPr>
          <p:nvPr/>
        </p:nvCxnSpPr>
        <p:spPr>
          <a:xfrm flipV="1">
            <a:off x="6059424" y="5254752"/>
            <a:ext cx="1316736" cy="926592"/>
          </a:xfrm>
          <a:prstGeom prst="straightConnector1">
            <a:avLst/>
          </a:prstGeom>
          <a:ln w="34925">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67434F3-42EB-BBE1-B76C-14F594986F76}"/>
              </a:ext>
            </a:extLst>
          </p:cNvPr>
          <p:cNvSpPr txBox="1"/>
          <p:nvPr/>
        </p:nvSpPr>
        <p:spPr>
          <a:xfrm>
            <a:off x="3961384" y="5975604"/>
            <a:ext cx="2198551" cy="369332"/>
          </a:xfrm>
          <a:prstGeom prst="rect">
            <a:avLst/>
          </a:prstGeom>
          <a:noFill/>
        </p:spPr>
        <p:txBody>
          <a:bodyPr wrap="none" rtlCol="0">
            <a:spAutoFit/>
          </a:bodyPr>
          <a:lstStyle/>
          <a:p>
            <a:r>
              <a:rPr lang="en-US" dirty="0"/>
              <a:t>LYON COUNTY ID CAP</a:t>
            </a:r>
          </a:p>
        </p:txBody>
      </p:sp>
      <p:cxnSp>
        <p:nvCxnSpPr>
          <p:cNvPr id="2" name="Straight Arrow Connector 1">
            <a:extLst>
              <a:ext uri="{FF2B5EF4-FFF2-40B4-BE49-F238E27FC236}">
                <a16:creationId xmlns:a16="http://schemas.microsoft.com/office/drawing/2014/main" id="{A284904D-430C-F631-EBA1-0C72EFFDB43A}"/>
              </a:ext>
            </a:extLst>
          </p:cNvPr>
          <p:cNvCxnSpPr>
            <a:cxnSpLocks/>
            <a:stCxn id="4" idx="1"/>
          </p:cNvCxnSpPr>
          <p:nvPr/>
        </p:nvCxnSpPr>
        <p:spPr>
          <a:xfrm flipH="1">
            <a:off x="7983220" y="600210"/>
            <a:ext cx="1083564" cy="1151882"/>
          </a:xfrm>
          <a:prstGeom prst="straightConnector1">
            <a:avLst/>
          </a:prstGeom>
          <a:ln w="34925">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4415CD-BB21-F96C-D6F0-D437B12F250A}"/>
              </a:ext>
            </a:extLst>
          </p:cNvPr>
          <p:cNvSpPr txBox="1"/>
          <p:nvPr/>
        </p:nvSpPr>
        <p:spPr>
          <a:xfrm>
            <a:off x="9066784" y="415544"/>
            <a:ext cx="1175322" cy="369332"/>
          </a:xfrm>
          <a:prstGeom prst="rect">
            <a:avLst/>
          </a:prstGeom>
          <a:noFill/>
        </p:spPr>
        <p:txBody>
          <a:bodyPr wrap="none" rtlCol="0">
            <a:spAutoFit/>
          </a:bodyPr>
          <a:lstStyle/>
          <a:p>
            <a:r>
              <a:rPr lang="en-US" dirty="0"/>
              <a:t>MY ID CAP</a:t>
            </a:r>
          </a:p>
        </p:txBody>
      </p:sp>
      <p:sp>
        <p:nvSpPr>
          <p:cNvPr id="5" name="TextBox 4">
            <a:extLst>
              <a:ext uri="{FF2B5EF4-FFF2-40B4-BE49-F238E27FC236}">
                <a16:creationId xmlns:a16="http://schemas.microsoft.com/office/drawing/2014/main" id="{A51E4CF8-E7DF-7757-EDE3-9F392791DD51}"/>
              </a:ext>
            </a:extLst>
          </p:cNvPr>
          <p:cNvSpPr txBox="1"/>
          <p:nvPr/>
        </p:nvSpPr>
        <p:spPr>
          <a:xfrm>
            <a:off x="1816100" y="241300"/>
            <a:ext cx="4706994" cy="523220"/>
          </a:xfrm>
          <a:prstGeom prst="rect">
            <a:avLst/>
          </a:prstGeom>
          <a:noFill/>
        </p:spPr>
        <p:txBody>
          <a:bodyPr wrap="none" rtlCol="0">
            <a:spAutoFit/>
          </a:bodyPr>
          <a:lstStyle/>
          <a:p>
            <a:r>
              <a:rPr lang="en-US" sz="2800" b="1" dirty="0"/>
              <a:t>Backhoe strikes “White Gold”!</a:t>
            </a:r>
          </a:p>
        </p:txBody>
      </p:sp>
      <p:sp>
        <p:nvSpPr>
          <p:cNvPr id="3" name="Footer Placeholder 2">
            <a:extLst>
              <a:ext uri="{FF2B5EF4-FFF2-40B4-BE49-F238E27FC236}">
                <a16:creationId xmlns:a16="http://schemas.microsoft.com/office/drawing/2014/main" id="{EFF321E8-EFFF-4418-0B09-0FA82D653970}"/>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40809117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FB42CC-7988-11CB-2A27-ED4CA9BA6FCF}"/>
              </a:ext>
            </a:extLst>
          </p:cNvPr>
          <p:cNvSpPr txBox="1"/>
          <p:nvPr/>
        </p:nvSpPr>
        <p:spPr>
          <a:xfrm>
            <a:off x="593344" y="4103116"/>
            <a:ext cx="10442956" cy="1938992"/>
          </a:xfrm>
          <a:prstGeom prst="rect">
            <a:avLst/>
          </a:prstGeom>
          <a:noFill/>
        </p:spPr>
        <p:txBody>
          <a:bodyPr wrap="square" rtlCol="0">
            <a:spAutoFit/>
          </a:bodyPr>
          <a:lstStyle>
            <a:defPPr>
              <a:defRPr lang="en-US"/>
            </a:defPPr>
            <a:lvl1pPr>
              <a:defRPr sz="2400" b="1"/>
            </a:lvl1pPr>
          </a:lstStyle>
          <a:p>
            <a:r>
              <a:rPr lang="en-US" dirty="0">
                <a:solidFill>
                  <a:srgbClr val="C00000"/>
                </a:solidFill>
              </a:rPr>
              <a:t>What should the Counties be doing about excavation for stones &amp; markers?</a:t>
            </a:r>
          </a:p>
          <a:p>
            <a:pPr marL="342900" indent="-342900">
              <a:buFont typeface="Arial" panose="020B0604020202020204" pitchFamily="34" charset="0"/>
              <a:buChar char="•"/>
            </a:pPr>
            <a:r>
              <a:rPr lang="en-US" dirty="0"/>
              <a:t>Develop guidelines and rules clearly stating the process and obligations of the surveyor.</a:t>
            </a:r>
          </a:p>
          <a:p>
            <a:pPr marL="342900" indent="-342900">
              <a:buFont typeface="Arial" panose="020B0604020202020204" pitchFamily="34" charset="0"/>
              <a:buChar char="•"/>
            </a:pPr>
            <a:r>
              <a:rPr lang="en-US" dirty="0"/>
              <a:t>Post them on the County Engineer / Road &amp; Bridge website</a:t>
            </a:r>
          </a:p>
          <a:p>
            <a:endParaRPr lang="en-US" dirty="0"/>
          </a:p>
        </p:txBody>
      </p:sp>
      <p:sp>
        <p:nvSpPr>
          <p:cNvPr id="3" name="TextBox 2">
            <a:extLst>
              <a:ext uri="{FF2B5EF4-FFF2-40B4-BE49-F238E27FC236}">
                <a16:creationId xmlns:a16="http://schemas.microsoft.com/office/drawing/2014/main" id="{ACA9F379-600C-64A2-7FFC-A71AC7860963}"/>
              </a:ext>
            </a:extLst>
          </p:cNvPr>
          <p:cNvSpPr txBox="1"/>
          <p:nvPr/>
        </p:nvSpPr>
        <p:spPr>
          <a:xfrm>
            <a:off x="722376" y="206756"/>
            <a:ext cx="10593324" cy="3785652"/>
          </a:xfrm>
          <a:prstGeom prst="rect">
            <a:avLst/>
          </a:prstGeom>
          <a:noFill/>
        </p:spPr>
        <p:txBody>
          <a:bodyPr wrap="square" rtlCol="0">
            <a:spAutoFit/>
          </a:bodyPr>
          <a:lstStyle/>
          <a:p>
            <a:r>
              <a:rPr lang="en-US" sz="2400" b="1" dirty="0">
                <a:solidFill>
                  <a:srgbClr val="C00000"/>
                </a:solidFill>
              </a:rPr>
              <a:t>Who benefits from County assistance?</a:t>
            </a:r>
          </a:p>
          <a:p>
            <a:endParaRPr lang="en-US" sz="2400" b="1" dirty="0"/>
          </a:p>
          <a:p>
            <a:pPr marL="342900" indent="-342900">
              <a:buFont typeface="Arial" panose="020B0604020202020204" pitchFamily="34" charset="0"/>
              <a:buChar char="•"/>
            </a:pPr>
            <a:r>
              <a:rPr lang="en-US" sz="2400" b="1" dirty="0"/>
              <a:t>Number One is the Landowners / Taxpayers!  In the Short run and the Long run.</a:t>
            </a:r>
          </a:p>
          <a:p>
            <a:pPr marL="342900" indent="-342900">
              <a:buFont typeface="Arial" panose="020B0604020202020204" pitchFamily="34" charset="0"/>
              <a:buChar char="•"/>
            </a:pPr>
            <a:r>
              <a:rPr lang="en-US" sz="2400" b="1" dirty="0"/>
              <a:t>Making the survey more certain by making the search for controlling Section Corners more thorough. Fewer disputes later.</a:t>
            </a:r>
          </a:p>
          <a:p>
            <a:pPr marL="342900" indent="-342900">
              <a:buFont typeface="Arial" panose="020B0604020202020204" pitchFamily="34" charset="0"/>
              <a:buChar char="•"/>
            </a:pPr>
            <a:r>
              <a:rPr lang="en-US" sz="2400" b="1" dirty="0"/>
              <a:t>No direct expense to the taxpayer</a:t>
            </a:r>
          </a:p>
          <a:p>
            <a:pPr marL="342900" indent="-342900">
              <a:buFont typeface="Arial" panose="020B0604020202020204" pitchFamily="34" charset="0"/>
              <a:buChar char="•"/>
            </a:pPr>
            <a:r>
              <a:rPr lang="en-US" sz="2400" b="1" dirty="0">
                <a:solidFill>
                  <a:srgbClr val="C00000"/>
                </a:solidFill>
              </a:rPr>
              <a:t>Preservation of History / Honoring the Past  </a:t>
            </a:r>
            <a:r>
              <a:rPr lang="en-US" sz="2400" b="1" i="1" dirty="0">
                <a:solidFill>
                  <a:srgbClr val="C00000"/>
                </a:solidFill>
              </a:rPr>
              <a:t>Paying it Forward</a:t>
            </a:r>
          </a:p>
          <a:p>
            <a:pPr marL="342900" indent="-342900">
              <a:buFont typeface="Arial" panose="020B0604020202020204" pitchFamily="34" charset="0"/>
              <a:buChar char="•"/>
            </a:pPr>
            <a:r>
              <a:rPr lang="en-US" sz="2400" b="1" dirty="0"/>
              <a:t>Future surveys and those that pay for them (taxpayers) will benefit from the recovery because there should be less time and expense the next time a corner is needed.   </a:t>
            </a:r>
            <a:r>
              <a:rPr lang="en-US" sz="2400" b="1" dirty="0" err="1"/>
              <a:t>K.S.A</a:t>
            </a:r>
            <a:r>
              <a:rPr lang="en-US" sz="2400" b="1" dirty="0"/>
              <a:t>.  58-2011</a:t>
            </a:r>
          </a:p>
        </p:txBody>
      </p:sp>
      <p:sp>
        <p:nvSpPr>
          <p:cNvPr id="4" name="Footer Placeholder 3">
            <a:extLst>
              <a:ext uri="{FF2B5EF4-FFF2-40B4-BE49-F238E27FC236}">
                <a16:creationId xmlns:a16="http://schemas.microsoft.com/office/drawing/2014/main" id="{5C2CB152-30F4-527A-3C80-FAAA57D2FF49}"/>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23819326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7BAA2A-FB75-5D32-4298-0ED982A0D9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640" y="1337056"/>
            <a:ext cx="5486400" cy="4114800"/>
          </a:xfrm>
          <a:prstGeom prst="rect">
            <a:avLst/>
          </a:prstGeom>
        </p:spPr>
      </p:pic>
      <p:pic>
        <p:nvPicPr>
          <p:cNvPr id="5" name="Picture 4">
            <a:extLst>
              <a:ext uri="{FF2B5EF4-FFF2-40B4-BE49-F238E27FC236}">
                <a16:creationId xmlns:a16="http://schemas.microsoft.com/office/drawing/2014/main" id="{25A2D333-DC15-946B-B281-C9A03B80F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912" y="1311148"/>
            <a:ext cx="5557520" cy="4170680"/>
          </a:xfrm>
          <a:prstGeom prst="rect">
            <a:avLst/>
          </a:prstGeom>
        </p:spPr>
      </p:pic>
      <p:sp>
        <p:nvSpPr>
          <p:cNvPr id="6" name="TextBox 5">
            <a:extLst>
              <a:ext uri="{FF2B5EF4-FFF2-40B4-BE49-F238E27FC236}">
                <a16:creationId xmlns:a16="http://schemas.microsoft.com/office/drawing/2014/main" id="{EA7852D1-C771-60A5-1A14-D76C15837AC7}"/>
              </a:ext>
            </a:extLst>
          </p:cNvPr>
          <p:cNvSpPr txBox="1"/>
          <p:nvPr/>
        </p:nvSpPr>
        <p:spPr>
          <a:xfrm>
            <a:off x="2214880" y="430784"/>
            <a:ext cx="8116261" cy="461665"/>
          </a:xfrm>
          <a:prstGeom prst="rect">
            <a:avLst/>
          </a:prstGeom>
          <a:noFill/>
        </p:spPr>
        <p:txBody>
          <a:bodyPr wrap="none" rtlCol="0">
            <a:spAutoFit/>
          </a:bodyPr>
          <a:lstStyle/>
          <a:p>
            <a:r>
              <a:rPr lang="en-US" sz="2400" dirty="0"/>
              <a:t>THE PROPER DIGGING TECHNIQUE WHEN USING A MAINTAINER</a:t>
            </a:r>
          </a:p>
        </p:txBody>
      </p:sp>
      <p:cxnSp>
        <p:nvCxnSpPr>
          <p:cNvPr id="2" name="Straight Arrow Connector 1">
            <a:extLst>
              <a:ext uri="{FF2B5EF4-FFF2-40B4-BE49-F238E27FC236}">
                <a16:creationId xmlns:a16="http://schemas.microsoft.com/office/drawing/2014/main" id="{C82FEB04-8C3E-5AFD-AA67-89A904DBAC7E}"/>
              </a:ext>
            </a:extLst>
          </p:cNvPr>
          <p:cNvCxnSpPr>
            <a:cxnSpLocks/>
          </p:cNvCxnSpPr>
          <p:nvPr/>
        </p:nvCxnSpPr>
        <p:spPr>
          <a:xfrm flipV="1">
            <a:off x="7772400" y="5080000"/>
            <a:ext cx="904240" cy="1016000"/>
          </a:xfrm>
          <a:prstGeom prst="straightConnector1">
            <a:avLst/>
          </a:prstGeom>
          <a:ln w="34925">
            <a:solidFill>
              <a:srgbClr val="FF0000"/>
            </a:solidFill>
            <a:headEnd w="lg" len="lg"/>
            <a:tailEnd type="stealth" w="lg" len="lg"/>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90060A89-AE83-6C6E-43F4-E521695B35A7}"/>
              </a:ext>
            </a:extLst>
          </p:cNvPr>
          <p:cNvSpPr txBox="1"/>
          <p:nvPr/>
        </p:nvSpPr>
        <p:spPr>
          <a:xfrm>
            <a:off x="5216144" y="5754624"/>
            <a:ext cx="2606676" cy="646331"/>
          </a:xfrm>
          <a:prstGeom prst="rect">
            <a:avLst/>
          </a:prstGeom>
          <a:noFill/>
        </p:spPr>
        <p:txBody>
          <a:bodyPr wrap="none" rtlCol="0">
            <a:spAutoFit/>
          </a:bodyPr>
          <a:lstStyle/>
          <a:p>
            <a:r>
              <a:rPr lang="en-US" dirty="0"/>
              <a:t>SETTING A REBAR UNDER </a:t>
            </a:r>
          </a:p>
          <a:p>
            <a:r>
              <a:rPr lang="en-US" dirty="0"/>
              <a:t>THE STONE: “MEMORIAL”</a:t>
            </a:r>
          </a:p>
        </p:txBody>
      </p:sp>
      <p:sp>
        <p:nvSpPr>
          <p:cNvPr id="4" name="Footer Placeholder 3">
            <a:extLst>
              <a:ext uri="{FF2B5EF4-FFF2-40B4-BE49-F238E27FC236}">
                <a16:creationId xmlns:a16="http://schemas.microsoft.com/office/drawing/2014/main" id="{E9D0CAED-318B-9E52-9556-BA367957C631}"/>
              </a:ext>
            </a:extLst>
          </p:cNvPr>
          <p:cNvSpPr>
            <a:spLocks noGrp="1"/>
          </p:cNvSpPr>
          <p:nvPr>
            <p:ph type="ftr" sz="quarter" idx="11"/>
          </p:nvPr>
        </p:nvSpPr>
        <p:spPr/>
        <p:txBody>
          <a:bodyPr/>
          <a:lstStyle/>
          <a:p>
            <a:r>
              <a:rPr lang="en-US"/>
              <a:t>© Steven S. Brosemer 2024</a:t>
            </a:r>
          </a:p>
        </p:txBody>
      </p:sp>
    </p:spTree>
    <p:extLst>
      <p:ext uri="{BB962C8B-B14F-4D97-AF65-F5344CB8AC3E}">
        <p14:creationId xmlns:p14="http://schemas.microsoft.com/office/powerpoint/2010/main" val="7714479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2394</TotalTime>
  <Words>1245</Words>
  <Application>Microsoft Office PowerPoint</Application>
  <PresentationFormat>Widescreen</PresentationFormat>
  <Paragraphs>124</Paragraphs>
  <Slides>14</Slides>
  <Notes>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ABOUT ASPHALT ROADS?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Steven S. Brosemer</dc:creator>
  <cp:lastModifiedBy>Steven S. Brosemer</cp:lastModifiedBy>
  <cp:revision>42</cp:revision>
  <dcterms:created xsi:type="dcterms:W3CDTF">2024-05-12T12:12:08Z</dcterms:created>
  <dcterms:modified xsi:type="dcterms:W3CDTF">2024-05-21T17:44:18Z</dcterms:modified>
</cp:coreProperties>
</file>